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notesSlides/notesSlide1.xml" ContentType="application/vnd.openxmlformats-officedocument.presentationml.notesSlide+xml"/>
  <Override PartName="/ppt/theme/themeOverride9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94.xml" ContentType="application/vnd.openxmlformats-officedocument.themeOverride+xml"/>
  <Override PartName="/ppt/notesSlides/notesSlide6.xml" ContentType="application/vnd.openxmlformats-officedocument.presentationml.notesSlide+xml"/>
  <Override PartName="/ppt/theme/themeOverride95.xml" ContentType="application/vnd.openxmlformats-officedocument.themeOverride+xml"/>
  <Override PartName="/ppt/notesSlides/notesSlide7.xml" ContentType="application/vnd.openxmlformats-officedocument.presentationml.notesSlide+xml"/>
  <Override PartName="/ppt/theme/themeOverride96.xml" ContentType="application/vnd.openxmlformats-officedocument.themeOverride+xml"/>
  <Override PartName="/ppt/notesSlides/notesSlide8.xml" ContentType="application/vnd.openxmlformats-officedocument.presentationml.notesSlide+xml"/>
  <Override PartName="/ppt/theme/themeOverride97.xml" ContentType="application/vnd.openxmlformats-officedocument.themeOverride+xml"/>
  <Override PartName="/ppt/notesSlides/notesSlide9.xml" ContentType="application/vnd.openxmlformats-officedocument.presentationml.notesSlide+xml"/>
  <Override PartName="/ppt/theme/themeOverride98.xml" ContentType="application/vnd.openxmlformats-officedocument.themeOverride+xml"/>
  <Override PartName="/ppt/notesSlides/notesSlide10.xml" ContentType="application/vnd.openxmlformats-officedocument.presentationml.notesSlide+xml"/>
  <Override PartName="/ppt/theme/themeOverride99.xml" ContentType="application/vnd.openxmlformats-officedocument.themeOverride+xml"/>
  <Override PartName="/ppt/notesSlides/notesSlide11.xml" ContentType="application/vnd.openxmlformats-officedocument.presentationml.notesSlide+xml"/>
  <Override PartName="/ppt/theme/themeOverride100.xml" ContentType="application/vnd.openxmlformats-officedocument.themeOverride+xml"/>
  <Override PartName="/ppt/notesSlides/notesSlide12.xml" ContentType="application/vnd.openxmlformats-officedocument.presentationml.notesSlide+xml"/>
  <Override PartName="/ppt/theme/themeOverride101.xml" ContentType="application/vnd.openxmlformats-officedocument.themeOverride+xml"/>
  <Override PartName="/ppt/notesSlides/notesSlide13.xml" ContentType="application/vnd.openxmlformats-officedocument.presentationml.notesSlide+xml"/>
  <Override PartName="/ppt/theme/themeOverride102.xml" ContentType="application/vnd.openxmlformats-officedocument.themeOverride+xml"/>
  <Override PartName="/ppt/notesSlides/notesSlide14.xml" ContentType="application/vnd.openxmlformats-officedocument.presentationml.notesSlide+xml"/>
  <Override PartName="/ppt/theme/themeOverride103.xml" ContentType="application/vnd.openxmlformats-officedocument.themeOverride+xml"/>
  <Override PartName="/ppt/notesSlides/notesSlide15.xml" ContentType="application/vnd.openxmlformats-officedocument.presentationml.notesSlide+xml"/>
  <Override PartName="/ppt/theme/themeOverride104.xml" ContentType="application/vnd.openxmlformats-officedocument.themeOverride+xml"/>
  <Override PartName="/ppt/notesSlides/notesSlide16.xml" ContentType="application/vnd.openxmlformats-officedocument.presentationml.notesSlide+xml"/>
  <Override PartName="/ppt/theme/themeOverride105.xml" ContentType="application/vnd.openxmlformats-officedocument.themeOverride+xml"/>
  <Override PartName="/ppt/notesSlides/notesSlide17.xml" ContentType="application/vnd.openxmlformats-officedocument.presentationml.notesSlide+xml"/>
  <Override PartName="/ppt/theme/themeOverride106.xml" ContentType="application/vnd.openxmlformats-officedocument.themeOverride+xml"/>
  <Override PartName="/ppt/notesSlides/notesSlide18.xml" ContentType="application/vnd.openxmlformats-officedocument.presentationml.notesSlide+xml"/>
  <Override PartName="/ppt/theme/themeOverride107.xml" ContentType="application/vnd.openxmlformats-officedocument.themeOverride+xml"/>
  <Override PartName="/ppt/notesSlides/notesSlide19.xml" ContentType="application/vnd.openxmlformats-officedocument.presentationml.notesSl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4" r:id="rId3"/>
    <p:sldMasterId id="2147483656" r:id="rId4"/>
    <p:sldMasterId id="2147483658" r:id="rId5"/>
    <p:sldMasterId id="2147483660" r:id="rId6"/>
    <p:sldMasterId id="2147483681" r:id="rId7"/>
  </p:sldMasterIdLst>
  <p:notesMasterIdLst>
    <p:notesMasterId r:id="rId165"/>
  </p:notesMasterIdLst>
  <p:handoutMasterIdLst>
    <p:handoutMasterId r:id="rId166"/>
  </p:handoutMasterIdLst>
  <p:sldIdLst>
    <p:sldId id="462" r:id="rId8"/>
    <p:sldId id="463" r:id="rId9"/>
    <p:sldId id="464" r:id="rId10"/>
    <p:sldId id="466" r:id="rId11"/>
    <p:sldId id="467" r:id="rId12"/>
    <p:sldId id="470" r:id="rId13"/>
    <p:sldId id="471" r:id="rId14"/>
    <p:sldId id="769" r:id="rId15"/>
    <p:sldId id="472" r:id="rId16"/>
    <p:sldId id="770" r:id="rId17"/>
    <p:sldId id="473" r:id="rId18"/>
    <p:sldId id="835" r:id="rId19"/>
    <p:sldId id="836" r:id="rId20"/>
    <p:sldId id="475" r:id="rId21"/>
    <p:sldId id="474" r:id="rId22"/>
    <p:sldId id="477" r:id="rId23"/>
    <p:sldId id="478" r:id="rId24"/>
    <p:sldId id="773" r:id="rId25"/>
    <p:sldId id="774" r:id="rId26"/>
    <p:sldId id="775" r:id="rId27"/>
    <p:sldId id="776" r:id="rId28"/>
    <p:sldId id="837" r:id="rId29"/>
    <p:sldId id="838" r:id="rId30"/>
    <p:sldId id="482" r:id="rId31"/>
    <p:sldId id="476" r:id="rId32"/>
    <p:sldId id="778" r:id="rId33"/>
    <p:sldId id="777" r:id="rId34"/>
    <p:sldId id="833" r:id="rId35"/>
    <p:sldId id="834" r:id="rId36"/>
    <p:sldId id="483" r:id="rId37"/>
    <p:sldId id="484" r:id="rId38"/>
    <p:sldId id="485" r:id="rId39"/>
    <p:sldId id="486" r:id="rId40"/>
    <p:sldId id="487"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502" r:id="rId56"/>
    <p:sldId id="503" r:id="rId57"/>
    <p:sldId id="504" r:id="rId58"/>
    <p:sldId id="505" r:id="rId59"/>
    <p:sldId id="506" r:id="rId60"/>
    <p:sldId id="507" r:id="rId61"/>
    <p:sldId id="508" r:id="rId62"/>
    <p:sldId id="451" r:id="rId63"/>
    <p:sldId id="840" r:id="rId64"/>
    <p:sldId id="781" r:id="rId65"/>
    <p:sldId id="771" r:id="rId66"/>
    <p:sldId id="772" r:id="rId67"/>
    <p:sldId id="792" r:id="rId68"/>
    <p:sldId id="779" r:id="rId69"/>
    <p:sldId id="780" r:id="rId70"/>
    <p:sldId id="793" r:id="rId71"/>
    <p:sldId id="830" r:id="rId72"/>
    <p:sldId id="831" r:id="rId73"/>
    <p:sldId id="782" r:id="rId74"/>
    <p:sldId id="787" r:id="rId75"/>
    <p:sldId id="788" r:id="rId76"/>
    <p:sldId id="789" r:id="rId77"/>
    <p:sldId id="790" r:id="rId78"/>
    <p:sldId id="791" r:id="rId79"/>
    <p:sldId id="794" r:id="rId80"/>
    <p:sldId id="828" r:id="rId81"/>
    <p:sldId id="784" r:id="rId82"/>
    <p:sldId id="785" r:id="rId83"/>
    <p:sldId id="786" r:id="rId84"/>
    <p:sldId id="795" r:id="rId85"/>
    <p:sldId id="796" r:id="rId86"/>
    <p:sldId id="797" r:id="rId87"/>
    <p:sldId id="799" r:id="rId88"/>
    <p:sldId id="798" r:id="rId89"/>
    <p:sldId id="800" r:id="rId90"/>
    <p:sldId id="801" r:id="rId91"/>
    <p:sldId id="826" r:id="rId92"/>
    <p:sldId id="827" r:id="rId93"/>
    <p:sldId id="783" r:id="rId94"/>
    <p:sldId id="511" r:id="rId95"/>
    <p:sldId id="535" r:id="rId96"/>
    <p:sldId id="514" r:id="rId97"/>
    <p:sldId id="557" r:id="rId98"/>
    <p:sldId id="560" r:id="rId99"/>
    <p:sldId id="802" r:id="rId100"/>
    <p:sldId id="803" r:id="rId101"/>
    <p:sldId id="804" r:id="rId102"/>
    <p:sldId id="561" r:id="rId103"/>
    <p:sldId id="805" r:id="rId104"/>
    <p:sldId id="806" r:id="rId105"/>
    <p:sldId id="807" r:id="rId106"/>
    <p:sldId id="808" r:id="rId107"/>
    <p:sldId id="809" r:id="rId108"/>
    <p:sldId id="256" r:id="rId109"/>
    <p:sldId id="810" r:id="rId110"/>
    <p:sldId id="811" r:id="rId111"/>
    <p:sldId id="812" r:id="rId112"/>
    <p:sldId id="813" r:id="rId113"/>
    <p:sldId id="814" r:id="rId114"/>
    <p:sldId id="815" r:id="rId115"/>
    <p:sldId id="562" r:id="rId116"/>
    <p:sldId id="816" r:id="rId117"/>
    <p:sldId id="817" r:id="rId118"/>
    <p:sldId id="822" r:id="rId119"/>
    <p:sldId id="823" r:id="rId120"/>
    <p:sldId id="512" r:id="rId121"/>
    <p:sldId id="536" r:id="rId122"/>
    <p:sldId id="563" r:id="rId123"/>
    <p:sldId id="564" r:id="rId124"/>
    <p:sldId id="565" r:id="rId125"/>
    <p:sldId id="566" r:id="rId126"/>
    <p:sldId id="567" r:id="rId127"/>
    <p:sldId id="819" r:id="rId128"/>
    <p:sldId id="818" r:id="rId129"/>
    <p:sldId id="820"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580" r:id="rId143"/>
    <p:sldId id="581" r:id="rId144"/>
    <p:sldId id="824" r:id="rId145"/>
    <p:sldId id="839" r:id="rId146"/>
    <p:sldId id="537" r:id="rId147"/>
    <p:sldId id="538" r:id="rId148"/>
    <p:sldId id="582" r:id="rId149"/>
    <p:sldId id="583" r:id="rId150"/>
    <p:sldId id="584" r:id="rId151"/>
    <p:sldId id="585" r:id="rId152"/>
    <p:sldId id="586" r:id="rId153"/>
    <p:sldId id="587" r:id="rId154"/>
    <p:sldId id="588" r:id="rId155"/>
    <p:sldId id="589" r:id="rId156"/>
    <p:sldId id="590" r:id="rId157"/>
    <p:sldId id="591" r:id="rId158"/>
    <p:sldId id="592" r:id="rId159"/>
    <p:sldId id="593" r:id="rId160"/>
    <p:sldId id="594" r:id="rId161"/>
    <p:sldId id="513" r:id="rId162"/>
    <p:sldId id="821" r:id="rId163"/>
    <p:sldId id="264" r:id="rId164"/>
  </p:sldIdLst>
  <p:sldSz cx="12192000" cy="6858000"/>
  <p:notesSz cx="6858000" cy="9144000"/>
  <p:custDataLst>
    <p:tags r:id="rId1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FFC000"/>
    <a:srgbClr val="92D050"/>
    <a:srgbClr val="628EE3"/>
    <a:srgbClr val="47B6E7"/>
    <a:srgbClr val="FFFFE4"/>
    <a:srgbClr val="49504F"/>
    <a:srgbClr val="B70006"/>
    <a:srgbClr val="91919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0" autoAdjust="0"/>
  </p:normalViewPr>
  <p:slideViewPr>
    <p:cSldViewPr snapToGrid="0">
      <p:cViewPr varScale="1">
        <p:scale>
          <a:sx n="83" d="100"/>
          <a:sy n="83" d="100"/>
        </p:scale>
        <p:origin x="686" y="38"/>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tableStyles" Target="tableStyle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notesMaster" Target="notesMasters/notesMaster1.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2023/9/23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119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137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步骤</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互动</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拓展</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2023/9/23</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719455" indent="-358775">
              <a:lnSpc>
                <a:spcPct val="150000"/>
              </a:lnSpc>
              <a:buFont typeface="Wingdings" panose="05000000000000000000" pitchFamily="2" charset="2"/>
              <a:buChar char="l"/>
              <a:defRPr lang="en-US" altLang="zh-CN" sz="1400" b="0" i="0"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6.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多一句没有，少一句不行，用最短时间，教会更实用的技术！</a:t>
            </a: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4982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4" name="矩形 14"/>
          <p:cNvSpPr/>
          <p:nvPr userDrawn="1"/>
        </p:nvSpPr>
        <p:spPr bwMode="auto">
          <a:xfrm>
            <a:off x="9697720" y="6582410"/>
            <a:ext cx="2494280" cy="307975"/>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755505" y="6555105"/>
            <a:ext cx="2436495" cy="337185"/>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高级数字化人才培训专家</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6.xml"/><Relationship Id="rId1" Type="http://schemas.openxmlformats.org/officeDocument/2006/relationships/themeOverride" Target="../theme/themeOverride5.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9.xml"/></Relationships>
</file>

<file path=ppt/slides/_rels/slide101.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80.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81.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82.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83.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6.xml"/><Relationship Id="rId1" Type="http://schemas.openxmlformats.org/officeDocument/2006/relationships/themeOverride" Target="../theme/themeOverride6.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5.xml"/></Relationships>
</file>

<file path=ppt/slides/_rels/slide11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slideLayout" Target="../slideLayouts/slideLayout26.xml"/><Relationship Id="rId1" Type="http://schemas.openxmlformats.org/officeDocument/2006/relationships/themeOverride" Target="../theme/themeOverride8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8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8.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9.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90.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9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hemeOverride" Target="../theme/themeOverride9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hemeOverride" Target="../theme/themeOverride9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9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hemeOverride" Target="../theme/themeOverride9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hemeOverride" Target="../theme/themeOverride96.xml"/><Relationship Id="rId5" Type="http://schemas.openxmlformats.org/officeDocument/2006/relationships/image" Target="../media/image101.png"/><Relationship Id="rId4" Type="http://schemas.openxmlformats.org/officeDocument/2006/relationships/image" Target="../media/image10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hemeOverride" Target="../theme/themeOverride97.xml"/><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hemeOverride" Target="../theme/themeOverride98.xml"/><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hemeOverride" Target="../theme/themeOverride99.xml"/><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hemeOverride" Target="../theme/themeOverride100.xml"/><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hemeOverride" Target="../theme/themeOverride10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hemeOverride" Target="../theme/themeOverride10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hemeOverride" Target="../theme/themeOverride103.xml"/><Relationship Id="rId4" Type="http://schemas.openxmlformats.org/officeDocument/2006/relationships/image" Target="../media/image10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hemeOverride" Target="../theme/themeOverride10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hemeOverride" Target="../theme/themeOverride10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hemeOverride" Target="../theme/themeOverride10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hemeOverride" Target="../theme/themeOverride10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0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09.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10.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6.xml"/><Relationship Id="rId1" Type="http://schemas.openxmlformats.org/officeDocument/2006/relationships/themeOverride" Target="../theme/themeOverride1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6.xml"/><Relationship Id="rId1" Type="http://schemas.openxmlformats.org/officeDocument/2006/relationships/themeOverride" Target="../theme/themeOverride1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6.xml"/><Relationship Id="rId1" Type="http://schemas.openxmlformats.org/officeDocument/2006/relationships/themeOverride" Target="../theme/themeOverride11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6.xml"/><Relationship Id="rId1" Type="http://schemas.openxmlformats.org/officeDocument/2006/relationships/themeOverride" Target="../theme/themeOverride1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6.xml"/><Relationship Id="rId1" Type="http://schemas.openxmlformats.org/officeDocument/2006/relationships/themeOverride" Target="../theme/themeOverride116.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6.xml"/><Relationship Id="rId1" Type="http://schemas.openxmlformats.org/officeDocument/2006/relationships/themeOverride" Target="../theme/themeOverride117.xml"/><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8.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6.xml"/><Relationship Id="rId1" Type="http://schemas.openxmlformats.org/officeDocument/2006/relationships/themeOverride" Target="../theme/themeOverride118.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19.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20.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6.xml"/><Relationship Id="rId1" Type="http://schemas.openxmlformats.org/officeDocument/2006/relationships/themeOverride" Target="../theme/themeOverride12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2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2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6.xml"/><Relationship Id="rId1" Type="http://schemas.openxmlformats.org/officeDocument/2006/relationships/themeOverride" Target="../theme/themeOverr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hemeOverride" Target="../theme/themeOverr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6.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6.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6.xml"/><Relationship Id="rId1" Type="http://schemas.openxmlformats.org/officeDocument/2006/relationships/themeOverride" Target="../theme/themeOverr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6.xml"/><Relationship Id="rId1" Type="http://schemas.openxmlformats.org/officeDocument/2006/relationships/themeOverride" Target="../theme/themeOverr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6.xml"/><Relationship Id="rId1" Type="http://schemas.openxmlformats.org/officeDocument/2006/relationships/themeOverride" Target="../theme/themeOverride2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6.xml"/><Relationship Id="rId1" Type="http://schemas.openxmlformats.org/officeDocument/2006/relationships/themeOverride" Target="../theme/themeOverr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6.xml"/><Relationship Id="rId1" Type="http://schemas.openxmlformats.org/officeDocument/2006/relationships/themeOverride" Target="../theme/themeOverr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6.xml"/><Relationship Id="rId1" Type="http://schemas.openxmlformats.org/officeDocument/2006/relationships/themeOverride" Target="../theme/themeOverr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6.xml"/><Relationship Id="rId1" Type="http://schemas.openxmlformats.org/officeDocument/2006/relationships/themeOverride" Target="../theme/themeOverr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6.xml"/><Relationship Id="rId1" Type="http://schemas.openxmlformats.org/officeDocument/2006/relationships/themeOverride" Target="../theme/themeOverride3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6.xml"/><Relationship Id="rId1" Type="http://schemas.openxmlformats.org/officeDocument/2006/relationships/themeOverride" Target="../theme/themeOverride3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6.xml"/><Relationship Id="rId1" Type="http://schemas.openxmlformats.org/officeDocument/2006/relationships/themeOverride" Target="../theme/themeOverride3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6.xml"/><Relationship Id="rId1" Type="http://schemas.openxmlformats.org/officeDocument/2006/relationships/themeOverride" Target="../theme/themeOverride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6.xml"/><Relationship Id="rId1" Type="http://schemas.openxmlformats.org/officeDocument/2006/relationships/themeOverride" Target="../theme/themeOverride3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39.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6.xml"/><Relationship Id="rId1" Type="http://schemas.openxmlformats.org/officeDocument/2006/relationships/themeOverride" Target="../theme/themeOverride40.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6.xml"/><Relationship Id="rId1" Type="http://schemas.openxmlformats.org/officeDocument/2006/relationships/themeOverride" Target="../theme/themeOverride4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6.xml"/><Relationship Id="rId1" Type="http://schemas.openxmlformats.org/officeDocument/2006/relationships/themeOverride" Target="../theme/themeOverride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4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6.xml"/><Relationship Id="rId1" Type="http://schemas.openxmlformats.org/officeDocument/2006/relationships/themeOverride" Target="../theme/themeOverride48.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6.xml"/><Relationship Id="rId1" Type="http://schemas.openxmlformats.org/officeDocument/2006/relationships/themeOverride" Target="../theme/themeOverride49.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6.xml"/><Relationship Id="rId1" Type="http://schemas.openxmlformats.org/officeDocument/2006/relationships/themeOverride" Target="../theme/themeOverride5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5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6.xml"/><Relationship Id="rId1" Type="http://schemas.openxmlformats.org/officeDocument/2006/relationships/themeOverride" Target="../theme/themeOverride5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6.xml"/><Relationship Id="rId1" Type="http://schemas.openxmlformats.org/officeDocument/2006/relationships/themeOverride" Target="../theme/themeOverride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hemeOverride" Target="../theme/themeOverride54.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6.xml"/><Relationship Id="rId1" Type="http://schemas.openxmlformats.org/officeDocument/2006/relationships/themeOverride" Target="../theme/themeOverride55.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6.xml"/><Relationship Id="rId1" Type="http://schemas.openxmlformats.org/officeDocument/2006/relationships/themeOverride" Target="../theme/themeOverride56.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5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6.xml"/><Relationship Id="rId1" Type="http://schemas.openxmlformats.org/officeDocument/2006/relationships/themeOverride" Target="../theme/themeOverride5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0.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6.xml"/><Relationship Id="rId1" Type="http://schemas.openxmlformats.org/officeDocument/2006/relationships/themeOverride" Target="../theme/themeOverride61.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6.xml"/><Relationship Id="rId1" Type="http://schemas.openxmlformats.org/officeDocument/2006/relationships/themeOverride" Target="../theme/themeOverride6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6.xml"/><Relationship Id="rId1" Type="http://schemas.openxmlformats.org/officeDocument/2006/relationships/themeOverride" Target="../theme/themeOverride3.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6.xml"/><Relationship Id="rId1" Type="http://schemas.openxmlformats.org/officeDocument/2006/relationships/themeOverride" Target="../theme/themeOverride6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65.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hemeOverride" Target="../theme/themeOverride66.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6.xml"/><Relationship Id="rId1" Type="http://schemas.openxmlformats.org/officeDocument/2006/relationships/themeOverride" Target="../theme/themeOverride6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6.xml"/><Relationship Id="rId1" Type="http://schemas.openxmlformats.org/officeDocument/2006/relationships/themeOverride" Target="../theme/themeOverride4.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69.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0.xml"/></Relationships>
</file>

<file path=ppt/slides/_rels/slide9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26.xml"/><Relationship Id="rId1" Type="http://schemas.openxmlformats.org/officeDocument/2006/relationships/themeOverride" Target="../theme/themeOverride7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6.xml"/><Relationship Id="rId1" Type="http://schemas.openxmlformats.org/officeDocument/2006/relationships/themeOverride" Target="../theme/themeOverride7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4.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5.xml"/></Relationships>
</file>

<file path=ppt/slides/_rels/slide97.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76.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hemeOverride" Target="../theme/themeOverride77.xml"/></Relationships>
</file>

<file path=ppt/slides/_rels/slide99.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slideLayout" Target="../slideLayouts/slideLayout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hemeOverride" Target="../theme/themeOverride78.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eg"/><Relationship Id="rId10" Type="http://schemas.openxmlformats.org/officeDocument/2006/relationships/image" Target="../media/image61.jpe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金融风控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数据驱动的风控方法</a:t>
            </a:r>
          </a:p>
          <a:p>
            <a:pPr marL="359410" lvl="1" indent="0">
              <a:buNone/>
            </a:pPr>
            <a:r>
              <a:rPr lang="en-US" altLang="zh-CN" dirty="0">
                <a:solidFill>
                  <a:srgbClr val="262626"/>
                </a:solidFill>
              </a:rPr>
              <a:t>-</a:t>
            </a:r>
            <a:r>
              <a:rPr lang="zh-CN" altLang="en-US" dirty="0">
                <a:solidFill>
                  <a:srgbClr val="262626"/>
                </a:solidFill>
              </a:rPr>
              <a:t> 规则：客群标签、模型分数、区分度较强的变量</a:t>
            </a:r>
            <a:endParaRPr lang="en-US" altLang="zh-CN" dirty="0">
              <a:solidFill>
                <a:srgbClr val="262626"/>
              </a:solidFill>
            </a:endParaRPr>
          </a:p>
          <a:p>
            <a:pPr marL="359410" lvl="1" indent="0">
              <a:buNone/>
            </a:pPr>
            <a:r>
              <a:rPr lang="en-US" altLang="zh-CN" dirty="0">
                <a:solidFill>
                  <a:srgbClr val="262626"/>
                </a:solidFill>
              </a:rPr>
              <a:t>-</a:t>
            </a:r>
            <a:r>
              <a:rPr lang="zh-CN" altLang="en-US" dirty="0">
                <a:solidFill>
                  <a:srgbClr val="262626"/>
                </a:solidFill>
              </a:rPr>
              <a:t> 模型：充分利用多维度数据， 结合机器学习算法来区分客群的好坏</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pic>
        <p:nvPicPr>
          <p:cNvPr id="8" name="图片 7"/>
          <p:cNvPicPr>
            <a:picLocks noChangeAspect="1"/>
          </p:cNvPicPr>
          <p:nvPr/>
        </p:nvPicPr>
        <p:blipFill>
          <a:blip r:embed="rId3"/>
          <a:stretch>
            <a:fillRect/>
          </a:stretch>
        </p:blipFill>
        <p:spPr>
          <a:xfrm>
            <a:off x="2320895" y="3684290"/>
            <a:ext cx="7529568" cy="223362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准入策略：</a:t>
            </a:r>
          </a:p>
        </p:txBody>
      </p:sp>
      <p:sp>
        <p:nvSpPr>
          <p:cNvPr id="6" name="文本框 5"/>
          <p:cNvSpPr txBox="1"/>
          <p:nvPr/>
        </p:nvSpPr>
        <p:spPr>
          <a:xfrm>
            <a:off x="9912979" y="4471348"/>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18" name="文本框 17"/>
          <p:cNvSpPr txBox="1"/>
          <p:nvPr/>
        </p:nvSpPr>
        <p:spPr>
          <a:xfrm>
            <a:off x="710880" y="1625481"/>
            <a:ext cx="10395409" cy="4462760"/>
          </a:xfrm>
          <a:prstGeom prst="rect">
            <a:avLst/>
          </a:prstGeom>
          <a:noFill/>
        </p:spPr>
        <p:txBody>
          <a:bodyPr wrap="square">
            <a:spAutoFit/>
          </a:bodyPr>
          <a:lstStyle/>
          <a:p>
            <a:r>
              <a:rPr lang="zh-CN" altLang="en-US" sz="20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年龄：</a:t>
            </a:r>
            <a:r>
              <a:rPr lang="zh-CN" altLang="en-US" sz="1800" kern="0" dirty="0">
                <a:solidFill>
                  <a:srgbClr val="1F1F1F"/>
                </a:solidFill>
                <a:effectLst/>
                <a:latin typeface="微软雅黑" panose="020B0503020204020204" pitchFamily="34" charset="-122"/>
                <a:ea typeface="微软雅黑" panose="020B0503020204020204" pitchFamily="34" charset="-122"/>
              </a:rPr>
              <a:t>年龄太小或太大的用户禁入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区域：</a:t>
            </a:r>
            <a:r>
              <a:rPr lang="zh-CN" altLang="en-US" sz="1800" kern="0" dirty="0">
                <a:solidFill>
                  <a:srgbClr val="1F1F1F"/>
                </a:solidFill>
                <a:effectLst/>
                <a:latin typeface="微软雅黑" panose="020B0503020204020204" pitchFamily="34" charset="-122"/>
                <a:ea typeface="微软雅黑" panose="020B0503020204020204" pitchFamily="34" charset="-122"/>
              </a:rPr>
              <a:t>特定区域的用户禁入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重复申请：</a:t>
            </a:r>
            <a:r>
              <a:rPr lang="zh-CN" altLang="en-US" sz="1800" kern="0" dirty="0">
                <a:solidFill>
                  <a:srgbClr val="1F1F1F"/>
                </a:solidFill>
                <a:effectLst/>
                <a:latin typeface="微软雅黑" panose="020B0503020204020204" pitchFamily="34" charset="-122"/>
                <a:ea typeface="微软雅黑" panose="020B0503020204020204" pitchFamily="34" charset="-122"/>
              </a:rPr>
              <a:t>短时间内多次申请或已存在在途订单的用户禁入</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r>
              <a:rPr lang="zh-CN" altLang="en-US" sz="1800" kern="0" dirty="0">
                <a:solidFill>
                  <a:srgbClr val="1F1F1F"/>
                </a:solidFill>
                <a:effectLst/>
                <a:latin typeface="微软雅黑" panose="020B0503020204020204" pitchFamily="34" charset="-122"/>
                <a:ea typeface="微软雅黑" panose="020B0503020204020204" pitchFamily="34" charset="-122"/>
              </a:rPr>
              <a:t> </a:t>
            </a:r>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频繁拒绝：</a:t>
            </a:r>
            <a:r>
              <a:rPr lang="zh-CN" altLang="en-US" sz="1800" kern="0" dirty="0">
                <a:solidFill>
                  <a:srgbClr val="1F1F1F"/>
                </a:solidFill>
                <a:effectLst/>
                <a:latin typeface="微软雅黑" panose="020B0503020204020204" pitchFamily="34" charset="-122"/>
                <a:ea typeface="微软雅黑" panose="020B0503020204020204" pitchFamily="34" charset="-122"/>
              </a:rPr>
              <a:t>历史多次申请被拒绝的用户禁入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异常关联：</a:t>
            </a:r>
            <a:r>
              <a:rPr lang="zh-CN" altLang="en-US" sz="1800" kern="0" dirty="0">
                <a:solidFill>
                  <a:srgbClr val="1F1F1F"/>
                </a:solidFill>
                <a:effectLst/>
                <a:latin typeface="微软雅黑" panose="020B0503020204020204" pitchFamily="34" charset="-122"/>
                <a:ea typeface="微软雅黑" panose="020B0503020204020204" pitchFamily="34" charset="-122"/>
              </a:rPr>
              <a:t>身份证、手机号关联异常的用户拒绝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联系人关联风险：</a:t>
            </a:r>
            <a:r>
              <a:rPr lang="zh-CN" altLang="en-US" sz="1800" kern="0" dirty="0">
                <a:solidFill>
                  <a:srgbClr val="1F1F1F"/>
                </a:solidFill>
                <a:effectLst/>
                <a:latin typeface="微软雅黑" panose="020B0503020204020204" pitchFamily="34" charset="-122"/>
                <a:ea typeface="微软雅黑" panose="020B0503020204020204" pitchFamily="34" charset="-122"/>
              </a:rPr>
              <a:t>联系人有在途订单或历史申请多次获历史申请被拒绝多次的用户禁入</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行内黑名单：</a:t>
            </a:r>
            <a:r>
              <a:rPr lang="zh-CN" altLang="en-US" sz="1800" kern="0" dirty="0">
                <a:solidFill>
                  <a:srgbClr val="1F1F1F"/>
                </a:solidFill>
                <a:effectLst/>
                <a:latin typeface="微软雅黑" panose="020B0503020204020204" pitchFamily="34" charset="-122"/>
                <a:ea typeface="微软雅黑" panose="020B0503020204020204" pitchFamily="34" charset="-122"/>
              </a:rPr>
              <a:t>命中行内黑名单的用户禁入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20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历史逾期：</a:t>
            </a:r>
            <a:r>
              <a:rPr lang="zh-CN" altLang="en-US" sz="1800" kern="0" dirty="0">
                <a:solidFill>
                  <a:srgbClr val="1F1F1F"/>
                </a:solidFill>
                <a:effectLst/>
                <a:latin typeface="微软雅黑" panose="020B0503020204020204" pitchFamily="34" charset="-122"/>
                <a:ea typeface="微软雅黑" panose="020B0503020204020204" pitchFamily="34" charset="-122"/>
              </a:rPr>
              <a:t>历史逾期严重的用户禁入</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5360624" y="2314379"/>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nvGraphicFramePr>
        <p:xfrm>
          <a:off x="5191758" y="2709210"/>
          <a:ext cx="6565265" cy="2481575"/>
        </p:xfrm>
        <a:graphic>
          <a:graphicData uri="http://schemas.openxmlformats.org/drawingml/2006/table">
            <a:tbl>
              <a:tblPr/>
              <a:tblGrid>
                <a:gridCol w="1031875">
                  <a:extLst>
                    <a:ext uri="{9D8B030D-6E8A-4147-A177-3AD203B41FA5}">
                      <a16:colId xmlns:a16="http://schemas.microsoft.com/office/drawing/2014/main" val="20000"/>
                    </a:ext>
                  </a:extLst>
                </a:gridCol>
                <a:gridCol w="5533390">
                  <a:extLst>
                    <a:ext uri="{9D8B030D-6E8A-4147-A177-3AD203B41FA5}">
                      <a16:colId xmlns:a16="http://schemas.microsoft.com/office/drawing/2014/main" val="20001"/>
                    </a:ext>
                  </a:extLst>
                </a:gridCol>
              </a:tblGrid>
              <a:tr h="500379">
                <a:tc>
                  <a:txBody>
                    <a:bodyPr/>
                    <a:lstStyle/>
                    <a:p>
                      <a:pPr algn="l" rtl="0" eaLnBrk="0">
                        <a:lnSpc>
                          <a:spcPct val="151000"/>
                        </a:lnSpc>
                      </a:pPr>
                      <a:endParaRPr lang="en-US" altLang="en-US" sz="1000" dirty="0"/>
                    </a:p>
                    <a:p>
                      <a:pPr algn="l" rtl="0" eaLnBrk="0">
                        <a:lnSpc>
                          <a:spcPct val="7000"/>
                        </a:lnSpc>
                      </a:pPr>
                      <a:endParaRPr lang="en-US" altLang="en-US" sz="100" dirty="0"/>
                    </a:p>
                    <a:p>
                      <a:pPr marL="371475" algn="l" rtl="0" eaLnBrk="0">
                        <a:lnSpc>
                          <a:spcPct val="97000"/>
                        </a:lnSpc>
                      </a:pPr>
                      <a:r>
                        <a:rPr sz="12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a:t>
                      </a:r>
                      <a:r>
                        <a:rPr sz="12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群</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9B1E11"/>
                    </a:solidFill>
                  </a:tcPr>
                </a:tc>
                <a:tc>
                  <a:txBody>
                    <a:bodyPr/>
                    <a:lstStyle/>
                    <a:p>
                      <a:pPr algn="l" rtl="0" eaLnBrk="0">
                        <a:lnSpc>
                          <a:spcPct val="151000"/>
                        </a:lnSpc>
                      </a:pPr>
                      <a:endParaRPr lang="en-US" altLang="en-US" sz="1000" dirty="0"/>
                    </a:p>
                    <a:p>
                      <a:pPr marL="2618105" algn="l" rtl="0" eaLnBrk="0">
                        <a:lnSpc>
                          <a:spcPct val="98000"/>
                        </a:lnSpc>
                        <a:spcBef>
                          <a:spcPts val="5"/>
                        </a:spcBef>
                      </a:pPr>
                      <a:r>
                        <a:rPr sz="12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特</a:t>
                      </a:r>
                      <a:r>
                        <a:rPr sz="12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征</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9B1E11"/>
                    </a:solidFill>
                  </a:tcPr>
                </a:tc>
                <a:extLst>
                  <a:ext uri="{0D108BD9-81ED-4DB2-BD59-A6C34878D82A}">
                    <a16:rowId xmlns:a16="http://schemas.microsoft.com/office/drawing/2014/main" val="10000"/>
                  </a:ext>
                </a:extLst>
              </a:tr>
              <a:tr h="493394">
                <a:tc>
                  <a:txBody>
                    <a:bodyPr/>
                    <a:lstStyle/>
                    <a:p>
                      <a:pPr algn="l" rtl="0" eaLnBrk="0">
                        <a:lnSpc>
                          <a:spcPct val="147000"/>
                        </a:lnSpc>
                      </a:pPr>
                      <a:endParaRPr lang="en-US" altLang="en-US" sz="1000" dirty="0"/>
                    </a:p>
                    <a:p>
                      <a:pPr marL="219710" algn="l" rtl="0" eaLnBrk="0">
                        <a:lnSpc>
                          <a:spcPct val="97000"/>
                        </a:lnSpc>
                        <a:spcBef>
                          <a:spcPts val="5"/>
                        </a:spcBef>
                      </a:pPr>
                      <a:r>
                        <a:rPr sz="12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优质</a:t>
                      </a:r>
                      <a:r>
                        <a:rPr sz="12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客群</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ECCCC"/>
                    </a:solidFill>
                  </a:tcPr>
                </a:tc>
                <a:tc>
                  <a:txBody>
                    <a:bodyPr/>
                    <a:lstStyle/>
                    <a:p>
                      <a:pPr algn="l" rtl="0" eaLnBrk="0">
                        <a:lnSpc>
                          <a:spcPct val="136000"/>
                        </a:lnSpc>
                      </a:pPr>
                      <a:endParaRPr lang="en-US" altLang="en-US" sz="1000" dirty="0"/>
                    </a:p>
                    <a:p>
                      <a:pPr marL="333375" algn="l" rtl="0" eaLnBrk="0">
                        <a:lnSpc>
                          <a:spcPct val="97000"/>
                        </a:lnSpc>
                        <a:spcBef>
                          <a:spcPts val="0"/>
                        </a:spcBef>
                      </a:pPr>
                      <a:r>
                        <a:rPr sz="12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征信记录良好，有房</a:t>
                      </a:r>
                      <a:r>
                        <a:rPr sz="12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贷或大额信用卡，高学历，公务员/事业编/大厂员工</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ECCCC"/>
                    </a:solidFill>
                  </a:tcPr>
                </a:tc>
                <a:extLst>
                  <a:ext uri="{0D108BD9-81ED-4DB2-BD59-A6C34878D82A}">
                    <a16:rowId xmlns:a16="http://schemas.microsoft.com/office/drawing/2014/main" val="10001"/>
                  </a:ext>
                </a:extLst>
              </a:tr>
              <a:tr h="493394">
                <a:tc>
                  <a:txBody>
                    <a:bodyPr/>
                    <a:lstStyle/>
                    <a:p>
                      <a:pPr algn="l" rtl="0" eaLnBrk="0">
                        <a:lnSpc>
                          <a:spcPct val="147000"/>
                        </a:lnSpc>
                      </a:pPr>
                      <a:endParaRPr lang="en-US" altLang="en-US" sz="1000" dirty="0"/>
                    </a:p>
                    <a:p>
                      <a:pPr marL="226695" algn="l" rtl="0" eaLnBrk="0">
                        <a:lnSpc>
                          <a:spcPct val="98000"/>
                        </a:lnSpc>
                      </a:pPr>
                      <a:r>
                        <a:rPr sz="12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中等客</a:t>
                      </a:r>
                      <a:r>
                        <a:rPr sz="12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群</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FE7E7"/>
                    </a:solidFill>
                  </a:tcPr>
                </a:tc>
                <a:tc>
                  <a:txBody>
                    <a:bodyPr/>
                    <a:lstStyle/>
                    <a:p>
                      <a:pPr algn="l" rtl="0" eaLnBrk="0">
                        <a:lnSpc>
                          <a:spcPct val="136000"/>
                        </a:lnSpc>
                      </a:pPr>
                      <a:endParaRPr lang="en-US" altLang="en-US" sz="1000" dirty="0"/>
                    </a:p>
                    <a:p>
                      <a:pPr algn="l" rtl="0" eaLnBrk="0">
                        <a:lnSpc>
                          <a:spcPct val="8000"/>
                        </a:lnSpc>
                      </a:pPr>
                      <a:endParaRPr lang="en-US" altLang="en-US" sz="100" dirty="0"/>
                    </a:p>
                    <a:p>
                      <a:pPr marL="1243330" algn="l" rtl="0" eaLnBrk="0">
                        <a:lnSpc>
                          <a:spcPct val="97000"/>
                        </a:lnSpc>
                      </a:pPr>
                      <a:r>
                        <a:rPr sz="12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征</a:t>
                      </a:r>
                      <a:r>
                        <a:rPr sz="12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信记录活跃，负债较高，资金饥渴，有逾期</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FE7E7"/>
                    </a:solidFill>
                  </a:tcPr>
                </a:tc>
                <a:extLst>
                  <a:ext uri="{0D108BD9-81ED-4DB2-BD59-A6C34878D82A}">
                    <a16:rowId xmlns:a16="http://schemas.microsoft.com/office/drawing/2014/main" val="10002"/>
                  </a:ext>
                </a:extLst>
              </a:tr>
              <a:tr h="494029">
                <a:tc>
                  <a:txBody>
                    <a:bodyPr/>
                    <a:lstStyle/>
                    <a:p>
                      <a:pPr algn="l" rtl="0" eaLnBrk="0">
                        <a:lnSpc>
                          <a:spcPct val="148000"/>
                        </a:lnSpc>
                      </a:pPr>
                      <a:endParaRPr lang="en-US" altLang="en-US" sz="1000" dirty="0"/>
                    </a:p>
                    <a:p>
                      <a:pPr marL="219710" algn="l" rtl="0" eaLnBrk="0">
                        <a:lnSpc>
                          <a:spcPct val="98000"/>
                        </a:lnSpc>
                      </a:pPr>
                      <a:r>
                        <a:rPr sz="12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较差</a:t>
                      </a:r>
                      <a:r>
                        <a:rPr sz="12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客群</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ECCCC"/>
                    </a:solidFill>
                  </a:tcPr>
                </a:tc>
                <a:tc>
                  <a:txBody>
                    <a:bodyPr/>
                    <a:lstStyle/>
                    <a:p>
                      <a:pPr algn="l" rtl="0" eaLnBrk="0">
                        <a:lnSpc>
                          <a:spcPct val="137000"/>
                        </a:lnSpc>
                      </a:pPr>
                      <a:endParaRPr lang="en-US" altLang="en-US" sz="1000" dirty="0"/>
                    </a:p>
                    <a:p>
                      <a:pPr marL="1442720" algn="l" rtl="0" eaLnBrk="0">
                        <a:lnSpc>
                          <a:spcPct val="97000"/>
                        </a:lnSpc>
                        <a:spcBef>
                          <a:spcPts val="5"/>
                        </a:spcBef>
                      </a:pPr>
                      <a:r>
                        <a:rPr sz="12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网贷较多，征信白户/休眠户，逾期较多</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DECCCC"/>
                    </a:solidFill>
                  </a:tcPr>
                </a:tc>
                <a:extLst>
                  <a:ext uri="{0D108BD9-81ED-4DB2-BD59-A6C34878D82A}">
                    <a16:rowId xmlns:a16="http://schemas.microsoft.com/office/drawing/2014/main" val="10003"/>
                  </a:ext>
                </a:extLst>
              </a:tr>
              <a:tr h="500379">
                <a:tc>
                  <a:txBody>
                    <a:bodyPr/>
                    <a:lstStyle/>
                    <a:p>
                      <a:pPr algn="l" rtl="0" eaLnBrk="0">
                        <a:lnSpc>
                          <a:spcPct val="147000"/>
                        </a:lnSpc>
                      </a:pPr>
                      <a:endParaRPr lang="en-US" altLang="en-US" sz="1000" dirty="0"/>
                    </a:p>
                    <a:p>
                      <a:pPr marL="220980" algn="l" rtl="0" eaLnBrk="0">
                        <a:lnSpc>
                          <a:spcPct val="98000"/>
                        </a:lnSpc>
                        <a:spcBef>
                          <a:spcPts val="5"/>
                        </a:spcBef>
                      </a:pPr>
                      <a:r>
                        <a:rPr sz="12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高危</a:t>
                      </a:r>
                      <a:r>
                        <a:rPr sz="12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客群</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FE7E7"/>
                    </a:solidFill>
                  </a:tcPr>
                </a:tc>
                <a:tc>
                  <a:txBody>
                    <a:bodyPr/>
                    <a:lstStyle/>
                    <a:p>
                      <a:pPr algn="l" rtl="0" eaLnBrk="0">
                        <a:lnSpc>
                          <a:spcPct val="137000"/>
                        </a:lnSpc>
                      </a:pPr>
                      <a:endParaRPr lang="en-US" altLang="en-US" sz="1000" dirty="0"/>
                    </a:p>
                    <a:p>
                      <a:pPr marL="1935480" algn="l" rtl="0" eaLnBrk="0">
                        <a:lnSpc>
                          <a:spcPct val="97000"/>
                        </a:lnSpc>
                        <a:spcBef>
                          <a:spcPts val="5"/>
                        </a:spcBef>
                      </a:pPr>
                      <a:r>
                        <a:rPr sz="12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网贷非常多，</a:t>
                      </a:r>
                      <a:r>
                        <a:rPr sz="12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逾期非常多</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EFE7E7"/>
                    </a:solidFill>
                  </a:tcPr>
                </a:tc>
                <a:extLst>
                  <a:ext uri="{0D108BD9-81ED-4DB2-BD59-A6C34878D82A}">
                    <a16:rowId xmlns:a16="http://schemas.microsoft.com/office/drawing/2014/main" val="10004"/>
                  </a:ext>
                </a:extLst>
              </a:tr>
            </a:tbl>
          </a:graphicData>
        </a:graphic>
      </p:graphicFrame>
      <p:pic>
        <p:nvPicPr>
          <p:cNvPr id="2" name="picture 2"/>
          <p:cNvPicPr>
            <a:picLocks noChangeAspect="1"/>
          </p:cNvPicPr>
          <p:nvPr/>
        </p:nvPicPr>
        <p:blipFill>
          <a:blip r:embed="rId2"/>
          <a:stretch>
            <a:fillRect/>
          </a:stretch>
        </p:blipFill>
        <p:spPr>
          <a:xfrm rot="21600000">
            <a:off x="624840" y="2956559"/>
            <a:ext cx="3368040" cy="2159000"/>
          </a:xfrm>
          <a:prstGeom prst="rect">
            <a:avLst/>
          </a:prstGeom>
        </p:spPr>
      </p:pic>
      <p:sp>
        <p:nvSpPr>
          <p:cNvPr id="3" name="textbox 3"/>
          <p:cNvSpPr/>
          <p:nvPr/>
        </p:nvSpPr>
        <p:spPr>
          <a:xfrm>
            <a:off x="868842" y="1667215"/>
            <a:ext cx="10509250" cy="608965"/>
          </a:xfrm>
          <a:prstGeom prst="rect">
            <a:avLst/>
          </a:prstGeom>
        </p:spPr>
        <p:txBody>
          <a:bodyPr vert="horz" wrap="square" lIns="0" tIns="0" rIns="0" bIns="0"/>
          <a:lstStyle/>
          <a:p>
            <a:pPr algn="l" rtl="0" eaLnBrk="0">
              <a:lnSpc>
                <a:spcPct val="83000"/>
              </a:lnSpc>
            </a:pPr>
            <a:endParaRPr lang="en-US" altLang="en-US" sz="100" dirty="0"/>
          </a:p>
          <a:p>
            <a:pPr marL="355600" indent="-342900" algn="l" rtl="0" eaLnBrk="0">
              <a:lnSpc>
                <a:spcPts val="2300"/>
              </a:lnSpc>
              <a:buFont typeface="Wingdings" panose="05000000000000000000" pitchFamily="2" charset="2"/>
              <a:buChar char="l"/>
              <a:tabLst>
                <a:tab pos="153670" algn="l"/>
              </a:tabLst>
            </a:pPr>
            <a:r>
              <a:rPr sz="1900" spc="-2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线上客群时常有较大变化，基于精准的用户画像和用户分群可以制</a:t>
            </a:r>
            <a:r>
              <a:rPr sz="19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定差异化策略</a:t>
            </a:r>
            <a:r>
              <a:rPr sz="19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取得更好的风</a:t>
            </a:r>
            <a:r>
              <a:rPr sz="1900" spc="2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控</a:t>
            </a:r>
            <a:r>
              <a:rPr sz="1900" spc="1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成</a:t>
            </a:r>
            <a:r>
              <a:rPr sz="19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果</a:t>
            </a:r>
            <a:endParaRPr lang="en-US" altLang="en-US" sz="1900" dirty="0"/>
          </a:p>
        </p:txBody>
      </p:sp>
      <p:sp>
        <p:nvSpPr>
          <p:cNvPr id="10" name="path"/>
          <p:cNvSpPr/>
          <p:nvPr/>
        </p:nvSpPr>
        <p:spPr>
          <a:xfrm>
            <a:off x="4231640" y="3840479"/>
            <a:ext cx="721359" cy="360680"/>
          </a:xfrm>
          <a:custGeom>
            <a:avLst/>
            <a:gdLst/>
            <a:ahLst/>
            <a:cxnLst/>
            <a:rect l="0" t="0" r="0" b="0"/>
            <a:pathLst>
              <a:path w="1135" h="568">
                <a:moveTo>
                  <a:pt x="0" y="142"/>
                </a:moveTo>
                <a:lnTo>
                  <a:pt x="607" y="142"/>
                </a:lnTo>
                <a:lnTo>
                  <a:pt x="607" y="0"/>
                </a:lnTo>
                <a:lnTo>
                  <a:pt x="1135" y="284"/>
                </a:lnTo>
                <a:lnTo>
                  <a:pt x="607" y="568"/>
                </a:lnTo>
                <a:lnTo>
                  <a:pt x="607" y="426"/>
                </a:lnTo>
                <a:lnTo>
                  <a:pt x="0" y="426"/>
                </a:lnTo>
                <a:lnTo>
                  <a:pt x="0" y="142"/>
                </a:lnTo>
                <a:close/>
              </a:path>
            </a:pathLst>
          </a:custGeom>
          <a:solidFill>
            <a:srgbClr val="0050A6">
              <a:alpha val="100000"/>
            </a:srgbClr>
          </a:solidFill>
          <a:ln cap="flat">
            <a:miter lim="0"/>
          </a:ln>
        </p:spPr>
        <p:txBody>
          <a:bodyPr rtlCol="0"/>
          <a:lstStyle/>
          <a:p>
            <a:pPr algn="ctr"/>
            <a:endParaRPr lang="zh-CN" altLang="en-US"/>
          </a:p>
        </p:txBody>
      </p:sp>
      <p:sp>
        <p:nvSpPr>
          <p:cNvPr id="13"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fontAlgn="auto">
              <a:spcBef>
                <a:spcPts val="0"/>
              </a:spcBef>
              <a:spcAft>
                <a:spcPts val="0"/>
              </a:spcAft>
              <a:buNone/>
            </a:pPr>
            <a:r>
              <a:rPr kumimoji="1" lang="zh-CN" altLang="en-US" sz="1800" b="1" dirty="0">
                <a:solidFill>
                  <a:srgbClr val="404040"/>
                </a:solidFill>
                <a:ea typeface="阿里巴巴普惠体" panose="00020600040101010101" pitchFamily="18" charset="-122"/>
              </a:rPr>
              <a:t>分群策略：</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6941570" y="2233884"/>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p:nvPr/>
        </p:nvSpPr>
        <p:spPr>
          <a:xfrm>
            <a:off x="868842" y="1667215"/>
            <a:ext cx="10509250" cy="608965"/>
          </a:xfrm>
          <a:prstGeom prst="rect">
            <a:avLst/>
          </a:prstGeom>
        </p:spPr>
        <p:txBody>
          <a:bodyPr vert="horz" wrap="square" lIns="0" tIns="0" rIns="0" bIns="0"/>
          <a:lstStyle/>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风险名单：</a:t>
            </a:r>
            <a:r>
              <a:rPr lang="zh-CN" altLang="en-US" sz="1800" kern="0" dirty="0">
                <a:solidFill>
                  <a:srgbClr val="1F1F1F"/>
                </a:solidFill>
                <a:effectLst/>
                <a:latin typeface="微软雅黑" panose="020B0503020204020204" pitchFamily="34" charset="-122"/>
                <a:ea typeface="微软雅黑" panose="020B0503020204020204" pitchFamily="34" charset="-122"/>
              </a:rPr>
              <a:t>失信、违约、欠税等不良行为记录名单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设备指纹：</a:t>
            </a:r>
            <a:r>
              <a:rPr lang="zh-CN" altLang="en-US" sz="1800" kern="0" dirty="0">
                <a:solidFill>
                  <a:srgbClr val="1F1F1F"/>
                </a:solidFill>
                <a:effectLst/>
                <a:latin typeface="微软雅黑" panose="020B0503020204020204" pitchFamily="34" charset="-122"/>
                <a:ea typeface="微软雅黑" panose="020B0503020204020204" pitchFamily="34" charset="-122"/>
              </a:rPr>
              <a:t>通过技术手段获取，定位设备的唯一性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用户画像：</a:t>
            </a:r>
            <a:r>
              <a:rPr lang="en-US" altLang="zh-CN" sz="1800" kern="0" dirty="0">
                <a:solidFill>
                  <a:srgbClr val="1F1F1F"/>
                </a:solidFill>
                <a:effectLst/>
                <a:latin typeface="微软雅黑" panose="020B0503020204020204" pitchFamily="34" charset="-122"/>
                <a:ea typeface="微软雅黑" panose="020B0503020204020204" pitchFamily="34" charset="-122"/>
              </a:rPr>
              <a:t>IP</a:t>
            </a:r>
            <a:r>
              <a:rPr lang="zh-CN" altLang="en-US" sz="1800" kern="0" dirty="0">
                <a:solidFill>
                  <a:srgbClr val="1F1F1F"/>
                </a:solidFill>
                <a:effectLst/>
                <a:latin typeface="微软雅黑" panose="020B0503020204020204" pitchFamily="34" charset="-122"/>
                <a:ea typeface="微软雅黑" panose="020B0503020204020204" pitchFamily="34" charset="-122"/>
              </a:rPr>
              <a:t>画像、手机号画像、</a:t>
            </a:r>
            <a:r>
              <a:rPr lang="en-US" altLang="zh-CN" sz="1800" kern="0" dirty="0">
                <a:solidFill>
                  <a:srgbClr val="1F1F1F"/>
                </a:solidFill>
                <a:effectLst/>
                <a:latin typeface="微软雅黑" panose="020B0503020204020204" pitchFamily="34" charset="-122"/>
                <a:ea typeface="微软雅黑" panose="020B0503020204020204" pitchFamily="34" charset="-122"/>
              </a:rPr>
              <a:t>APP</a:t>
            </a:r>
            <a:r>
              <a:rPr lang="zh-CN" altLang="en-US" sz="1800" kern="0" dirty="0">
                <a:solidFill>
                  <a:srgbClr val="1F1F1F"/>
                </a:solidFill>
                <a:effectLst/>
                <a:latin typeface="微软雅黑" panose="020B0503020204020204" pitchFamily="34" charset="-122"/>
                <a:ea typeface="微软雅黑" panose="020B0503020204020204" pitchFamily="34" charset="-122"/>
              </a:rPr>
              <a:t>使用习惯等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多头借贷：</a:t>
            </a:r>
            <a:r>
              <a:rPr lang="zh-CN" altLang="en-US" sz="1800" kern="0" dirty="0">
                <a:solidFill>
                  <a:srgbClr val="1F1F1F"/>
                </a:solidFill>
                <a:effectLst/>
                <a:latin typeface="微软雅黑" panose="020B0503020204020204" pitchFamily="34" charset="-122"/>
                <a:ea typeface="微软雅黑" panose="020B0503020204020204" pitchFamily="34" charset="-122"/>
              </a:rPr>
              <a:t>跨平台大数据，包括多头申请、多头共债等</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r>
              <a:rPr lang="zh-CN" altLang="en-US" sz="1800" kern="0" dirty="0">
                <a:solidFill>
                  <a:srgbClr val="1F1F1F"/>
                </a:solidFill>
                <a:effectLst/>
                <a:latin typeface="微软雅黑" panose="020B0503020204020204" pitchFamily="34" charset="-122"/>
                <a:ea typeface="微软雅黑" panose="020B0503020204020204" pitchFamily="34" charset="-122"/>
              </a:rPr>
              <a:t> </a:t>
            </a:r>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运营商报告：</a:t>
            </a:r>
            <a:r>
              <a:rPr lang="zh-CN" altLang="en-US" sz="1800" kern="0" dirty="0">
                <a:solidFill>
                  <a:srgbClr val="1F1F1F"/>
                </a:solidFill>
                <a:effectLst/>
                <a:latin typeface="微软雅黑" panose="020B0503020204020204" pitchFamily="34" charset="-122"/>
                <a:ea typeface="微软雅黑" panose="020B0503020204020204" pitchFamily="34" charset="-122"/>
              </a:rPr>
              <a:t>在网状态、在网时长、实名认证等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人行征信：</a:t>
            </a:r>
            <a:r>
              <a:rPr lang="zh-CN" altLang="en-US" sz="1800" kern="0" dirty="0">
                <a:solidFill>
                  <a:srgbClr val="1F1F1F"/>
                </a:solidFill>
                <a:effectLst/>
                <a:latin typeface="微软雅黑" panose="020B0503020204020204" pitchFamily="34" charset="-122"/>
                <a:ea typeface="微软雅黑" panose="020B0503020204020204" pitchFamily="34" charset="-122"/>
              </a:rPr>
              <a:t>历史查询（次数、机构数等）、历史违约记录（最长逾期、被追偿信息等）、公共信息（民事判决、欠税等）等</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数据埋点：</a:t>
            </a:r>
            <a:r>
              <a:rPr lang="zh-CN" altLang="en-US" sz="1800" kern="0" dirty="0">
                <a:solidFill>
                  <a:srgbClr val="1F1F1F"/>
                </a:solidFill>
                <a:effectLst/>
                <a:latin typeface="微软雅黑" panose="020B0503020204020204" pitchFamily="34" charset="-122"/>
                <a:ea typeface="微软雅黑" panose="020B0503020204020204" pitchFamily="34" charset="-122"/>
              </a:rPr>
              <a:t>用户操作行为，用户操作行为时间戳，操作环境信息，操作设备信息等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欺诈标签：</a:t>
            </a:r>
            <a:r>
              <a:rPr lang="zh-CN" altLang="en-US" sz="1800" kern="0" dirty="0">
                <a:solidFill>
                  <a:srgbClr val="1F1F1F"/>
                </a:solidFill>
                <a:effectLst/>
                <a:latin typeface="微软雅黑" panose="020B0503020204020204" pitchFamily="34" charset="-122"/>
                <a:ea typeface="微软雅黑" panose="020B0503020204020204" pitchFamily="34" charset="-122"/>
              </a:rPr>
              <a:t>欺诈类型标签，欺诈手法标签，认定方式标签等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涉赌情况：</a:t>
            </a:r>
            <a:r>
              <a:rPr lang="zh-CN" altLang="en-US" sz="1800" kern="0" dirty="0">
                <a:solidFill>
                  <a:srgbClr val="1F1F1F"/>
                </a:solidFill>
                <a:effectLst/>
                <a:latin typeface="微软雅黑" panose="020B0503020204020204" pitchFamily="34" charset="-122"/>
                <a:ea typeface="微软雅黑" panose="020B0503020204020204" pitchFamily="34" charset="-122"/>
              </a:rPr>
              <a:t>赌博类</a:t>
            </a:r>
            <a:r>
              <a:rPr lang="en-US" altLang="zh-CN" sz="1800" kern="0" dirty="0">
                <a:solidFill>
                  <a:srgbClr val="1F1F1F"/>
                </a:solidFill>
                <a:effectLst/>
                <a:latin typeface="微软雅黑" panose="020B0503020204020204" pitchFamily="34" charset="-122"/>
                <a:ea typeface="微软雅黑" panose="020B0503020204020204" pitchFamily="34" charset="-122"/>
              </a:rPr>
              <a:t>App</a:t>
            </a:r>
            <a:r>
              <a:rPr lang="zh-CN" altLang="en-US" sz="1800" kern="0" dirty="0">
                <a:solidFill>
                  <a:srgbClr val="1F1F1F"/>
                </a:solidFill>
                <a:effectLst/>
                <a:latin typeface="微软雅黑" panose="020B0503020204020204" pitchFamily="34" charset="-122"/>
                <a:ea typeface="微软雅黑" panose="020B0503020204020204" pitchFamily="34" charset="-122"/>
              </a:rPr>
              <a:t>、彩票类</a:t>
            </a:r>
            <a:r>
              <a:rPr lang="en-US" altLang="zh-CN" sz="1800" kern="0" dirty="0">
                <a:solidFill>
                  <a:srgbClr val="1F1F1F"/>
                </a:solidFill>
                <a:effectLst/>
                <a:latin typeface="微软雅黑" panose="020B0503020204020204" pitchFamily="34" charset="-122"/>
                <a:ea typeface="微软雅黑" panose="020B0503020204020204" pitchFamily="34" charset="-122"/>
              </a:rPr>
              <a:t>App</a:t>
            </a:r>
            <a:r>
              <a:rPr lang="zh-CN" altLang="en-US" sz="1800" kern="0" dirty="0">
                <a:solidFill>
                  <a:srgbClr val="1F1F1F"/>
                </a:solidFill>
                <a:effectLst/>
                <a:latin typeface="微软雅黑" panose="020B0503020204020204" pitchFamily="34" charset="-122"/>
                <a:ea typeface="微软雅黑" panose="020B0503020204020204" pitchFamily="34" charset="-122"/>
              </a:rPr>
              <a:t>数量等</a:t>
            </a:r>
            <a:endParaRPr lang="en-US" altLang="en-US" sz="100" dirty="0"/>
          </a:p>
        </p:txBody>
      </p:sp>
      <p:sp>
        <p:nvSpPr>
          <p:cNvPr id="13"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fontAlgn="auto">
              <a:spcBef>
                <a:spcPts val="0"/>
              </a:spcBef>
              <a:spcAft>
                <a:spcPts val="0"/>
              </a:spcAft>
              <a:buNone/>
            </a:pPr>
            <a:r>
              <a:rPr kumimoji="1" lang="zh-CN" altLang="en-US" sz="1800" b="1" dirty="0">
                <a:solidFill>
                  <a:srgbClr val="404040"/>
                </a:solidFill>
                <a:ea typeface="阿里巴巴普惠体" panose="00020600040101010101" pitchFamily="18" charset="-122"/>
              </a:rPr>
              <a:t>反欺诈策略：</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8513342" y="2233884"/>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p:nvPr/>
        </p:nvSpPr>
        <p:spPr>
          <a:xfrm>
            <a:off x="951229" y="1457271"/>
            <a:ext cx="10509250" cy="608965"/>
          </a:xfrm>
          <a:prstGeom prst="rect">
            <a:avLst/>
          </a:prstGeom>
        </p:spPr>
        <p:txBody>
          <a:bodyPr vert="horz" wrap="square" lIns="0" tIns="0" rIns="0" bIns="0"/>
          <a:lstStyle/>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人行征信：</a:t>
            </a:r>
            <a:r>
              <a:rPr lang="zh-CN" altLang="en-US" sz="1600" dirty="0">
                <a:ea typeface="Alibaba PuHuiTi R" pitchFamily="18" charset="-122"/>
              </a:rPr>
              <a:t>查询记录、信贷交易违约信息等 </a:t>
            </a:r>
            <a:endParaRPr lang="en-US" altLang="zh-CN" sz="1600" dirty="0">
              <a:ea typeface="Alibaba PuHuiTi R" pitchFamily="18"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百行征信：</a:t>
            </a:r>
            <a:r>
              <a:rPr lang="zh-CN" altLang="en-US" sz="1600" dirty="0">
                <a:ea typeface="Alibaba PuHuiTi R" pitchFamily="18" charset="-122"/>
              </a:rPr>
              <a:t>多头申请、贷款逾期记录、查询历史等 </a:t>
            </a:r>
            <a:endParaRPr lang="en-US" altLang="zh-CN" sz="1600" dirty="0">
              <a:ea typeface="Alibaba PuHuiTi R" pitchFamily="18"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多头借贷：</a:t>
            </a:r>
            <a:r>
              <a:rPr lang="zh-CN" altLang="en-US" sz="1600" dirty="0">
                <a:ea typeface="Alibaba PuHuiTi R" pitchFamily="18" charset="-122"/>
              </a:rPr>
              <a:t>多头申请、多头共债等 </a:t>
            </a:r>
            <a:endParaRPr lang="en-US" altLang="zh-CN" sz="1600" dirty="0">
              <a:ea typeface="Alibaba PuHuiTi R" pitchFamily="18"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运营商报告：</a:t>
            </a:r>
            <a:r>
              <a:rPr lang="zh-CN" altLang="en-US" sz="1600" dirty="0">
                <a:ea typeface="Alibaba PuHuiTi R" pitchFamily="18" charset="-122"/>
              </a:rPr>
              <a:t>话费套餐、月消费账单金额、充值记录等</a:t>
            </a:r>
            <a:endParaRPr lang="en-US" altLang="zh-CN" sz="1600" dirty="0">
              <a:ea typeface="Alibaba PuHuiTi R" pitchFamily="18"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公积金：</a:t>
            </a:r>
            <a:r>
              <a:rPr lang="zh-CN" altLang="en-US" sz="1600" dirty="0">
                <a:ea typeface="Alibaba PuHuiTi R" pitchFamily="18" charset="-122"/>
              </a:rPr>
              <a:t>缴存单位数、缴存时长、缴存金额等 </a:t>
            </a:r>
            <a:endParaRPr lang="en-US" altLang="zh-CN" sz="1600" dirty="0">
              <a:ea typeface="Alibaba PuHuiTi R" pitchFamily="18" charset="-122"/>
            </a:endParaRPr>
          </a:p>
          <a:p>
            <a:endParaRPr lang="zh-CN" altLang="en-US" sz="800"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消费记录：</a:t>
            </a:r>
            <a:r>
              <a:rPr lang="zh-CN" altLang="en-US" sz="1600" dirty="0">
                <a:ea typeface="Alibaba PuHuiTi R" pitchFamily="18" charset="-122"/>
              </a:rPr>
              <a:t>银联消费、电商消费记录等</a:t>
            </a:r>
            <a:endParaRPr lang="en-US" altLang="zh-CN" sz="1600" dirty="0">
              <a:ea typeface="Alibaba PuHuiTi R" pitchFamily="18" charset="-122"/>
            </a:endParaRPr>
          </a:p>
          <a:p>
            <a:endParaRPr lang="en-US" altLang="en-US" sz="1600" dirty="0">
              <a:ea typeface="Alibaba PuHuiTi R" pitchFamily="18" charset="-122"/>
            </a:endParaRPr>
          </a:p>
          <a:p>
            <a:endParaRPr lang="en-US" altLang="en-US" sz="1600" dirty="0">
              <a:ea typeface="Alibaba PuHuiTi R" pitchFamily="18" charset="-122"/>
            </a:endParaRPr>
          </a:p>
          <a:p>
            <a:r>
              <a:rPr lang="zh-CN" altLang="en-US" sz="1800" kern="0" dirty="0">
                <a:solidFill>
                  <a:srgbClr val="1F1F1F"/>
                </a:solidFill>
                <a:effectLst/>
                <a:latin typeface="Wingdings" panose="05000000000000000000" pitchFamily="2" charset="2"/>
              </a:rPr>
              <a:t></a:t>
            </a:r>
            <a:r>
              <a:rPr lang="zh-CN" altLang="en-US" sz="1600" dirty="0">
                <a:ea typeface="Alibaba PuHuiTi R" pitchFamily="18" charset="-122"/>
              </a:rPr>
              <a:t>风险策略开发方法</a:t>
            </a:r>
            <a:r>
              <a:rPr lang="en-US" altLang="zh-CN" sz="1600" b="1" kern="0" dirty="0">
                <a:solidFill>
                  <a:srgbClr val="1F1F1F"/>
                </a:solidFill>
                <a:latin typeface="MicrosoftYaHei-Bold"/>
                <a:ea typeface="Alibaba PuHuiTi R" pitchFamily="18" charset="-122"/>
              </a:rPr>
              <a:t>:</a:t>
            </a:r>
            <a:r>
              <a:rPr lang="zh-CN" altLang="en-US" sz="1600" b="1" kern="0" dirty="0">
                <a:solidFill>
                  <a:srgbClr val="1F1F1F"/>
                </a:solidFill>
                <a:latin typeface="MicrosoftYaHei-Bold"/>
                <a:ea typeface="Alibaba PuHuiTi R" pitchFamily="18" charset="-122"/>
              </a:rPr>
              <a:t> </a:t>
            </a:r>
            <a:r>
              <a:rPr lang="zh-CN" altLang="en-US" sz="1800" b="1" kern="0" dirty="0">
                <a:solidFill>
                  <a:srgbClr val="1F1F1F"/>
                </a:solidFill>
                <a:effectLst/>
                <a:latin typeface="MicrosoftYaHei-Bold"/>
              </a:rPr>
              <a:t>决策树法（</a:t>
            </a:r>
            <a:r>
              <a:rPr lang="en-US" altLang="zh-CN" sz="1800" b="1" kern="0" dirty="0">
                <a:solidFill>
                  <a:srgbClr val="1F1F1F"/>
                </a:solidFill>
                <a:effectLst/>
                <a:latin typeface="MicrosoftYaHei-Bold"/>
              </a:rPr>
              <a:t>CART</a:t>
            </a:r>
            <a:r>
              <a:rPr lang="zh-CN" altLang="en-US" sz="1800" b="1" kern="0" dirty="0">
                <a:solidFill>
                  <a:srgbClr val="1F1F1F"/>
                </a:solidFill>
                <a:effectLst/>
                <a:latin typeface="MicrosoftYaHei-Bold"/>
              </a:rPr>
              <a:t>回归树）</a:t>
            </a:r>
            <a:endParaRPr lang="en-US" altLang="en-US" sz="1600" dirty="0">
              <a:ea typeface="Alibaba PuHuiTi R" pitchFamily="18" charset="-122"/>
            </a:endParaRPr>
          </a:p>
        </p:txBody>
      </p:sp>
      <p:sp>
        <p:nvSpPr>
          <p:cNvPr id="13"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fontAlgn="auto">
              <a:spcBef>
                <a:spcPts val="0"/>
              </a:spcBef>
              <a:spcAft>
                <a:spcPts val="0"/>
              </a:spcAft>
              <a:buNone/>
            </a:pPr>
            <a:r>
              <a:rPr kumimoji="1" lang="zh-CN" altLang="en-US" sz="1800" b="1" dirty="0">
                <a:solidFill>
                  <a:srgbClr val="404040"/>
                </a:solidFill>
                <a:ea typeface="阿里巴巴普惠体" panose="00020600040101010101" pitchFamily="18" charset="-122"/>
              </a:rPr>
              <a:t>信用风险策略：</a:t>
            </a:r>
          </a:p>
        </p:txBody>
      </p:sp>
      <p:pic>
        <p:nvPicPr>
          <p:cNvPr id="4" name="图片 3"/>
          <p:cNvPicPr>
            <a:picLocks noChangeAspect="1"/>
          </p:cNvPicPr>
          <p:nvPr/>
        </p:nvPicPr>
        <p:blipFill>
          <a:blip r:embed="rId2"/>
          <a:stretch>
            <a:fillRect/>
          </a:stretch>
        </p:blipFill>
        <p:spPr>
          <a:xfrm>
            <a:off x="6096000" y="3677429"/>
            <a:ext cx="4828984" cy="2624671"/>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10118541" y="2329934"/>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p:nvPr/>
        </p:nvSpPr>
        <p:spPr>
          <a:xfrm>
            <a:off x="951229" y="1457271"/>
            <a:ext cx="10509250" cy="608965"/>
          </a:xfrm>
          <a:prstGeom prst="rect">
            <a:avLst/>
          </a:prstGeom>
        </p:spPr>
        <p:txBody>
          <a:bodyPr vert="horz" wrap="square" lIns="0" tIns="0" rIns="0" bIns="0"/>
          <a:lstStyle/>
          <a:p>
            <a:endParaRPr lang="en-US" altLang="en-US" sz="1600" dirty="0">
              <a:ea typeface="Alibaba PuHuiTi R" pitchFamily="18" charset="-122"/>
            </a:endParaRPr>
          </a:p>
          <a:p>
            <a:endParaRPr lang="en-US" altLang="en-US" sz="1600" dirty="0">
              <a:ea typeface="Alibaba PuHuiTi R" pitchFamily="18" charset="-122"/>
            </a:endParaRPr>
          </a:p>
        </p:txBody>
      </p:sp>
      <p:sp>
        <p:nvSpPr>
          <p:cNvPr id="13"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fontAlgn="auto">
              <a:spcBef>
                <a:spcPts val="0"/>
              </a:spcBef>
              <a:spcAft>
                <a:spcPts val="0"/>
              </a:spcAft>
              <a:buNone/>
            </a:pPr>
            <a:r>
              <a:rPr kumimoji="1" lang="zh-CN" altLang="en-US" sz="1800" b="1" dirty="0">
                <a:solidFill>
                  <a:srgbClr val="404040"/>
                </a:solidFill>
                <a:ea typeface="阿里巴巴普惠体" panose="00020600040101010101" pitchFamily="18" charset="-122"/>
              </a:rPr>
              <a:t>信用风险模型：</a:t>
            </a:r>
          </a:p>
        </p:txBody>
      </p:sp>
      <p:sp>
        <p:nvSpPr>
          <p:cNvPr id="5" name="文本框 4"/>
          <p:cNvSpPr txBox="1"/>
          <p:nvPr/>
        </p:nvSpPr>
        <p:spPr>
          <a:xfrm>
            <a:off x="890016" y="1524542"/>
            <a:ext cx="6370655" cy="311623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数据维度</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同信用风险策略</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开发方法</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基于逻辑回归 和 集成学习模型</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r>
              <a:rPr lang="zh-CN" altLang="en-US" sz="1800" b="1" kern="0" dirty="0">
                <a:solidFill>
                  <a:srgbClr val="1F1F1F"/>
                </a:solidFill>
                <a:effectLst/>
                <a:latin typeface="MicrosoftYaHei-Bold"/>
              </a:rPr>
              <a:t>      逻辑回归</a:t>
            </a:r>
            <a:r>
              <a:rPr lang="zh-CN" altLang="en-US" sz="1800" kern="0" dirty="0">
                <a:solidFill>
                  <a:srgbClr val="1F1F1F"/>
                </a:solidFill>
                <a:effectLst/>
                <a:latin typeface="微软雅黑" panose="020B0503020204020204" pitchFamily="34" charset="-122"/>
                <a:ea typeface="微软雅黑" panose="020B0503020204020204" pitchFamily="34" charset="-122"/>
              </a:rPr>
              <a:t>（</a:t>
            </a:r>
            <a:r>
              <a:rPr lang="en-US" altLang="zh-CN" sz="1800" kern="0" dirty="0">
                <a:solidFill>
                  <a:srgbClr val="1F1F1F"/>
                </a:solidFill>
                <a:effectLst/>
                <a:latin typeface="微软雅黑" panose="020B0503020204020204" pitchFamily="34" charset="-122"/>
                <a:ea typeface="微软雅黑" panose="020B0503020204020204" pitchFamily="34" charset="-122"/>
              </a:rPr>
              <a:t>Logistic Regression</a:t>
            </a:r>
            <a:r>
              <a:rPr lang="zh-CN" altLang="en-US" sz="1800" kern="0" dirty="0">
                <a:solidFill>
                  <a:srgbClr val="1F1F1F"/>
                </a:solidFill>
                <a:effectLst/>
                <a:latin typeface="微软雅黑" panose="020B0503020204020204" pitchFamily="34" charset="-122"/>
                <a:ea typeface="微软雅黑" panose="020B0503020204020204" pitchFamily="34" charset="-122"/>
              </a:rPr>
              <a:t>）</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en-US" altLang="zh-CN" kern="0" dirty="0">
              <a:solidFill>
                <a:srgbClr val="1F1F1F"/>
              </a:solidFill>
              <a:latin typeface="微软雅黑" panose="020B0503020204020204" pitchFamily="34" charset="-122"/>
              <a:ea typeface="微软雅黑" panose="020B0503020204020204" pitchFamily="34" charset="-122"/>
              <a:cs typeface="Alibaba PuHuiTi R" pitchFamily="18" charset="-122"/>
            </a:endParaRPr>
          </a:p>
          <a:p>
            <a:r>
              <a:rPr lang="en-US" altLang="zh-CN" sz="1600" kern="0" dirty="0">
                <a:solidFill>
                  <a:srgbClr val="1F1F1F"/>
                </a:solidFill>
                <a:latin typeface="微软雅黑" panose="020B0503020204020204" pitchFamily="34" charset="-122"/>
                <a:ea typeface="微软雅黑" panose="020B0503020204020204" pitchFamily="34" charset="-122"/>
                <a:cs typeface="Alibaba PuHuiTi R" pitchFamily="18" charset="-122"/>
              </a:rPr>
              <a:t>      </a:t>
            </a:r>
            <a:r>
              <a:rPr lang="en-US" altLang="zh-CN" sz="1800" b="1" kern="0" dirty="0">
                <a:solidFill>
                  <a:srgbClr val="1F1F1F"/>
                </a:solidFill>
                <a:effectLst/>
                <a:latin typeface="MicrosoftYaHei-Bold"/>
              </a:rPr>
              <a:t>XGB</a:t>
            </a:r>
            <a:r>
              <a:rPr lang="zh-CN" altLang="en-US" sz="1800" kern="0" dirty="0">
                <a:solidFill>
                  <a:srgbClr val="1F1F1F"/>
                </a:solidFill>
                <a:effectLst/>
                <a:latin typeface="微软雅黑" panose="020B0503020204020204" pitchFamily="34" charset="-122"/>
                <a:ea typeface="微软雅黑" panose="020B0503020204020204" pitchFamily="34" charset="-122"/>
              </a:rPr>
              <a:t>（</a:t>
            </a:r>
            <a:r>
              <a:rPr lang="en-US" altLang="zh-CN" sz="1800" kern="0" dirty="0" err="1">
                <a:solidFill>
                  <a:srgbClr val="1F1F1F"/>
                </a:solidFill>
                <a:effectLst/>
                <a:latin typeface="微软雅黑" panose="020B0503020204020204" pitchFamily="34" charset="-122"/>
                <a:ea typeface="微软雅黑" panose="020B0503020204020204" pitchFamily="34" charset="-122"/>
              </a:rPr>
              <a:t>XGBoost</a:t>
            </a:r>
            <a:r>
              <a:rPr lang="zh-CN" altLang="en-US" sz="1800" kern="0" dirty="0">
                <a:solidFill>
                  <a:srgbClr val="1F1F1F"/>
                </a:solidFill>
                <a:effectLst/>
                <a:latin typeface="微软雅黑" panose="020B0503020204020204" pitchFamily="34" charset="-122"/>
                <a:ea typeface="微软雅黑" panose="020B0503020204020204" pitchFamily="34" charset="-122"/>
              </a:rPr>
              <a:t>，</a:t>
            </a:r>
            <a:r>
              <a:rPr lang="en-US" altLang="zh-CN" sz="1800" kern="0" dirty="0" err="1">
                <a:solidFill>
                  <a:srgbClr val="1F1F1F"/>
                </a:solidFill>
                <a:effectLst/>
                <a:latin typeface="微软雅黑" panose="020B0503020204020204" pitchFamily="34" charset="-122"/>
                <a:ea typeface="微软雅黑" panose="020B0503020204020204" pitchFamily="34" charset="-122"/>
              </a:rPr>
              <a:t>eXtreme</a:t>
            </a:r>
            <a:r>
              <a:rPr lang="en-US" altLang="zh-CN" sz="1800" kern="0" dirty="0">
                <a:solidFill>
                  <a:srgbClr val="1F1F1F"/>
                </a:solidFill>
                <a:effectLst/>
                <a:latin typeface="微软雅黑" panose="020B0503020204020204" pitchFamily="34" charset="-122"/>
                <a:ea typeface="微软雅黑" panose="020B0503020204020204" pitchFamily="34" charset="-122"/>
              </a:rPr>
              <a:t> </a:t>
            </a:r>
            <a:r>
              <a:rPr lang="en-US" altLang="zh-CN" sz="1800" kern="0" dirty="0" err="1">
                <a:solidFill>
                  <a:srgbClr val="1F1F1F"/>
                </a:solidFill>
                <a:effectLst/>
                <a:latin typeface="微软雅黑" panose="020B0503020204020204" pitchFamily="34" charset="-122"/>
                <a:ea typeface="微软雅黑" panose="020B0503020204020204" pitchFamily="34" charset="-122"/>
              </a:rPr>
              <a:t>Gredient</a:t>
            </a:r>
            <a:r>
              <a:rPr lang="en-US" altLang="zh-CN" sz="1800" kern="0" dirty="0">
                <a:solidFill>
                  <a:srgbClr val="1F1F1F"/>
                </a:solidFill>
                <a:effectLst/>
                <a:latin typeface="微软雅黑" panose="020B0503020204020204" pitchFamily="34" charset="-122"/>
                <a:ea typeface="微软雅黑" panose="020B0503020204020204" pitchFamily="34" charset="-122"/>
              </a:rPr>
              <a:t> Boosting</a:t>
            </a:r>
            <a:r>
              <a:rPr lang="zh-CN" altLang="en-US" sz="1800" kern="0" dirty="0">
                <a:solidFill>
                  <a:srgbClr val="1F1F1F"/>
                </a:solidFill>
                <a:effectLst/>
                <a:latin typeface="微软雅黑" panose="020B0503020204020204" pitchFamily="34" charset="-122"/>
                <a:ea typeface="微软雅黑" panose="020B0503020204020204" pitchFamily="34" charset="-122"/>
              </a:rPr>
              <a:t>）</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en-US" altLang="zh-CN" kern="0" dirty="0">
              <a:solidFill>
                <a:srgbClr val="1F1F1F"/>
              </a:solidFill>
              <a:latin typeface="微软雅黑" panose="020B0503020204020204" pitchFamily="34" charset="-122"/>
              <a:ea typeface="微软雅黑" panose="020B0503020204020204" pitchFamily="34" charset="-122"/>
              <a:cs typeface="Alibaba PuHuiTi R" pitchFamily="18" charset="-122"/>
            </a:endParaRPr>
          </a:p>
          <a:p>
            <a:r>
              <a:rPr lang="en-US" altLang="zh-CN" sz="1600" kern="0" dirty="0">
                <a:solidFill>
                  <a:srgbClr val="1F1F1F"/>
                </a:solidFill>
                <a:latin typeface="微软雅黑" panose="020B0503020204020204" pitchFamily="34" charset="-122"/>
                <a:ea typeface="微软雅黑" panose="020B0503020204020204" pitchFamily="34" charset="-122"/>
                <a:cs typeface="Alibaba PuHuiTi R" pitchFamily="18" charset="-122"/>
              </a:rPr>
              <a:t>      </a:t>
            </a:r>
            <a:r>
              <a:rPr lang="en-US" altLang="zh-CN" sz="1800" b="1" kern="0" dirty="0">
                <a:solidFill>
                  <a:srgbClr val="1F1F1F"/>
                </a:solidFill>
                <a:effectLst/>
                <a:latin typeface="MicrosoftYaHei-Bold"/>
              </a:rPr>
              <a:t>LGB</a:t>
            </a:r>
            <a:r>
              <a:rPr lang="zh-CN" altLang="en-US" sz="1800" kern="0" dirty="0">
                <a:solidFill>
                  <a:srgbClr val="1F1F1F"/>
                </a:solidFill>
                <a:effectLst/>
                <a:latin typeface="微软雅黑" panose="020B0503020204020204" pitchFamily="34" charset="-122"/>
                <a:ea typeface="微软雅黑" panose="020B0503020204020204" pitchFamily="34" charset="-122"/>
              </a:rPr>
              <a:t>（</a:t>
            </a:r>
            <a:r>
              <a:rPr lang="en-US" altLang="zh-CN" sz="1800" kern="0" dirty="0" err="1">
                <a:solidFill>
                  <a:srgbClr val="1F1F1F"/>
                </a:solidFill>
                <a:effectLst/>
                <a:latin typeface="微软雅黑" panose="020B0503020204020204" pitchFamily="34" charset="-122"/>
                <a:ea typeface="微软雅黑" panose="020B0503020204020204" pitchFamily="34" charset="-122"/>
              </a:rPr>
              <a:t>LightGBM</a:t>
            </a:r>
            <a:r>
              <a:rPr lang="zh-CN" altLang="en-US" sz="1800" kern="0" dirty="0">
                <a:solidFill>
                  <a:srgbClr val="1F1F1F"/>
                </a:solidFill>
                <a:effectLst/>
                <a:latin typeface="微软雅黑" panose="020B0503020204020204" pitchFamily="34" charset="-122"/>
                <a:ea typeface="微软雅黑" panose="020B0503020204020204" pitchFamily="34" charset="-122"/>
              </a:rPr>
              <a:t>，</a:t>
            </a:r>
            <a:r>
              <a:rPr lang="en-US" altLang="zh-CN" sz="1800" kern="0" dirty="0">
                <a:solidFill>
                  <a:srgbClr val="1F1F1F"/>
                </a:solidFill>
                <a:effectLst/>
                <a:latin typeface="微软雅黑" panose="020B0503020204020204" pitchFamily="34" charset="-122"/>
                <a:ea typeface="微软雅黑" panose="020B0503020204020204" pitchFamily="34" charset="-122"/>
              </a:rPr>
              <a:t>Light </a:t>
            </a:r>
            <a:r>
              <a:rPr lang="en-US" altLang="zh-CN" sz="1800" kern="0" dirty="0" err="1">
                <a:solidFill>
                  <a:srgbClr val="1F1F1F"/>
                </a:solidFill>
                <a:effectLst/>
                <a:latin typeface="微软雅黑" panose="020B0503020204020204" pitchFamily="34" charset="-122"/>
                <a:ea typeface="微软雅黑" panose="020B0503020204020204" pitchFamily="34" charset="-122"/>
              </a:rPr>
              <a:t>Gredient</a:t>
            </a:r>
            <a:r>
              <a:rPr lang="en-US" altLang="zh-CN" sz="1800" kern="0" dirty="0">
                <a:solidFill>
                  <a:srgbClr val="1F1F1F"/>
                </a:solidFill>
                <a:effectLst/>
                <a:latin typeface="微软雅黑" panose="020B0503020204020204" pitchFamily="34" charset="-122"/>
                <a:ea typeface="微软雅黑" panose="020B0503020204020204" pitchFamily="34" charset="-122"/>
              </a:rPr>
              <a:t> Boosting Machine</a:t>
            </a:r>
            <a:r>
              <a:rPr lang="zh-CN" altLang="en-US" sz="1800" kern="0" dirty="0">
                <a:solidFill>
                  <a:srgbClr val="1F1F1F"/>
                </a:solidFill>
                <a:effectLst/>
                <a:latin typeface="微软雅黑" panose="020B0503020204020204" pitchFamily="34" charset="-122"/>
                <a:ea typeface="微软雅黑" panose="020B0503020204020204" pitchFamily="34" charset="-122"/>
              </a:rPr>
              <a:t>）</a:t>
            </a: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策略模型迭代优化：</a:t>
            </a:r>
          </a:p>
        </p:txBody>
      </p:sp>
      <p:sp>
        <p:nvSpPr>
          <p:cNvPr id="6" name="文本框 5"/>
          <p:cNvSpPr txBox="1"/>
          <p:nvPr/>
        </p:nvSpPr>
        <p:spPr>
          <a:xfrm>
            <a:off x="890016" y="1524542"/>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Rectangle 1"/>
          <p:cNvSpPr>
            <a:spLocks noChangeArrowheads="1"/>
          </p:cNvSpPr>
          <p:nvPr/>
        </p:nvSpPr>
        <p:spPr bwMode="auto">
          <a:xfrm>
            <a:off x="710881" y="175970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p:cNvSpPr txBox="1"/>
          <p:nvPr/>
        </p:nvSpPr>
        <p:spPr>
          <a:xfrm>
            <a:off x="710880" y="1604927"/>
            <a:ext cx="11034918" cy="2062103"/>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规则和模型为信贷业务提供了决策的依据，能够规避绝大多数风险点</a:t>
            </a:r>
            <a:endParaRPr lang="en-US" altLang="zh-CN" sz="1600" dirty="0">
              <a:ea typeface="Alibaba PuHuiTi R" pitchFamily="18" charset="-122"/>
            </a:endParaRP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但没有完全适合任何场景、任何信贷产品和任何客群的风控策略，因此需要对策略进行更新迭代，不断优化。</a:t>
            </a:r>
            <a:endParaRPr lang="en-US" altLang="zh-CN" sz="1600" dirty="0">
              <a:ea typeface="Alibaba PuHuiTi R" pitchFamily="18" charset="-122"/>
            </a:endParaRP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优化的依据主要来自贷后的资产监控、回收监控、规则模型监控等，监控报表能够直观地呈现业务的变化情况</a:t>
            </a:r>
            <a:endParaRPr lang="en-US" altLang="zh-CN" sz="1600" dirty="0">
              <a:ea typeface="Alibaba PuHuiTi R" pitchFamily="18" charset="-122"/>
            </a:endParaRP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策略人员可以判断出信贷产品的特点、各渠道客群质量、规则模型适配性等，综合判断得出管理措施，调整、完善策略。</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 基于机器学习的人工智能风控模型  </a:t>
            </a:r>
            <a:r>
              <a:rPr lang="en-GB" altLang="zh-CN" dirty="0">
                <a:solidFill>
                  <a:srgbClr val="262626"/>
                </a:solidFill>
              </a:rPr>
              <a:t>V. S. </a:t>
            </a:r>
            <a:r>
              <a:rPr lang="zh-CN" altLang="en-US" dirty="0">
                <a:solidFill>
                  <a:srgbClr val="262626"/>
                </a:solidFill>
              </a:rPr>
              <a:t>传统人工审批：</a:t>
            </a:r>
          </a:p>
          <a:p>
            <a:pPr marL="359410" lvl="1" indent="0">
              <a:buNone/>
            </a:pPr>
            <a:r>
              <a:rPr lang="en-US" altLang="zh-CN" dirty="0">
                <a:solidFill>
                  <a:srgbClr val="262626"/>
                </a:solidFill>
              </a:rPr>
              <a:t>-</a:t>
            </a:r>
            <a:r>
              <a:rPr lang="zh-CN" altLang="en-US" dirty="0">
                <a:solidFill>
                  <a:srgbClr val="262626"/>
                </a:solidFill>
              </a:rPr>
              <a:t> 人工审批：效率低，对人员业务能力要求高，不适合金融零售业务场景</a:t>
            </a:r>
            <a:endParaRPr lang="en-US" altLang="zh-CN" dirty="0">
              <a:solidFill>
                <a:srgbClr val="262626"/>
              </a:solidFill>
            </a:endParaRPr>
          </a:p>
          <a:p>
            <a:pPr marL="359410" lvl="1" indent="0">
              <a:buNone/>
            </a:pPr>
            <a:r>
              <a:rPr lang="en-US" altLang="zh-CN" dirty="0">
                <a:solidFill>
                  <a:srgbClr val="262626"/>
                </a:solidFill>
              </a:rPr>
              <a:t>-</a:t>
            </a:r>
            <a:r>
              <a:rPr lang="zh-CN" altLang="en-US" dirty="0">
                <a:solidFill>
                  <a:srgbClr val="262626"/>
                </a:solidFill>
              </a:rPr>
              <a:t> 机器学习模型：批量，迅速，准确，同时处理大量贷款请求（几十</a:t>
            </a:r>
            <a:r>
              <a:rPr lang="en-US" altLang="zh-CN" dirty="0">
                <a:solidFill>
                  <a:srgbClr val="262626"/>
                </a:solidFill>
              </a:rPr>
              <a:t>,</a:t>
            </a:r>
            <a:r>
              <a:rPr lang="zh-CN" altLang="en-US" dirty="0">
                <a:solidFill>
                  <a:srgbClr val="262626"/>
                </a:solidFill>
              </a:rPr>
              <a:t>上百万</a:t>
            </a:r>
            <a:r>
              <a:rPr lang="en-US" altLang="zh-CN" dirty="0">
                <a:solidFill>
                  <a:srgbClr val="262626"/>
                </a:solidFill>
              </a:rPr>
              <a:t>/</a:t>
            </a:r>
            <a:r>
              <a:rPr lang="zh-CN" altLang="en-US" dirty="0">
                <a:solidFill>
                  <a:srgbClr val="262626"/>
                </a:solidFill>
              </a:rPr>
              <a:t>天）</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075" y="3085692"/>
            <a:ext cx="4739489" cy="29621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674" y="3085691"/>
            <a:ext cx="2971800" cy="29883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监控体系</a:t>
            </a:r>
          </a:p>
        </p:txBody>
      </p:sp>
      <p:sp>
        <p:nvSpPr>
          <p:cNvPr id="6" name="文本框 5"/>
          <p:cNvSpPr txBox="1"/>
          <p:nvPr/>
        </p:nvSpPr>
        <p:spPr>
          <a:xfrm>
            <a:off x="890016" y="1524542"/>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Rectangle 1"/>
          <p:cNvSpPr>
            <a:spLocks noChangeArrowheads="1"/>
          </p:cNvSpPr>
          <p:nvPr/>
        </p:nvSpPr>
        <p:spPr bwMode="auto">
          <a:xfrm>
            <a:off x="710881" y="175970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p:cNvSpPr txBox="1"/>
          <p:nvPr/>
        </p:nvSpPr>
        <p:spPr>
          <a:xfrm>
            <a:off x="710880" y="1604927"/>
            <a:ext cx="11034918" cy="5016758"/>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ea typeface="Alibaba PuHuiTi R" pitchFamily="18" charset="-122"/>
              </a:rPr>
              <a:t>业务监控</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业务报表</a:t>
            </a:r>
            <a:r>
              <a:rPr lang="en-US" altLang="zh-CN" sz="1600" dirty="0">
                <a:ea typeface="Alibaba PuHuiTi R" pitchFamily="18" charset="-122"/>
              </a:rPr>
              <a:t>: </a:t>
            </a:r>
            <a:r>
              <a:rPr lang="zh-CN" altLang="en-US" sz="1600" dirty="0">
                <a:ea typeface="Alibaba PuHuiTi R" pitchFamily="18" charset="-122"/>
              </a:rPr>
              <a:t>进件</a:t>
            </a:r>
            <a:r>
              <a:rPr lang="en-US" altLang="zh-CN" sz="1600" dirty="0">
                <a:ea typeface="Alibaba PuHuiTi R" pitchFamily="18" charset="-122"/>
              </a:rPr>
              <a:t>, </a:t>
            </a:r>
            <a:r>
              <a:rPr lang="zh-CN" altLang="en-US" sz="1600" dirty="0">
                <a:ea typeface="Alibaba PuHuiTi R" pitchFamily="18" charset="-122"/>
              </a:rPr>
              <a:t>授信</a:t>
            </a:r>
            <a:r>
              <a:rPr lang="en-US" altLang="zh-CN" sz="1600" dirty="0">
                <a:ea typeface="Alibaba PuHuiTi R" pitchFamily="18" charset="-122"/>
              </a:rPr>
              <a:t>, </a:t>
            </a:r>
            <a:r>
              <a:rPr lang="zh-CN" altLang="en-US" sz="1600" dirty="0">
                <a:ea typeface="Alibaba PuHuiTi R" pitchFamily="18" charset="-122"/>
              </a:rPr>
              <a:t>动支</a:t>
            </a:r>
            <a:r>
              <a:rPr lang="en-US" altLang="zh-CN" sz="1600" dirty="0">
                <a:ea typeface="Alibaba PuHuiTi R" pitchFamily="18" charset="-122"/>
              </a:rPr>
              <a:t>, </a:t>
            </a:r>
            <a:r>
              <a:rPr lang="zh-CN" altLang="en-US" sz="1600" dirty="0">
                <a:ea typeface="Alibaba PuHuiTi R" pitchFamily="18" charset="-122"/>
              </a:rPr>
              <a:t>复借</a:t>
            </a:r>
            <a:r>
              <a:rPr lang="en-US" altLang="zh-CN" sz="1600" dirty="0">
                <a:ea typeface="Alibaba PuHuiTi R" pitchFamily="18" charset="-122"/>
              </a:rPr>
              <a:t>, </a:t>
            </a:r>
            <a:r>
              <a:rPr lang="zh-CN" altLang="en-US" sz="1600" dirty="0">
                <a:ea typeface="Alibaba PuHuiTi R" pitchFamily="18" charset="-122"/>
              </a:rPr>
              <a:t>应还</a:t>
            </a:r>
            <a:r>
              <a:rPr lang="en-US" altLang="zh-CN" sz="1600" dirty="0">
                <a:ea typeface="Alibaba PuHuiTi R" pitchFamily="18" charset="-122"/>
              </a:rPr>
              <a:t>, </a:t>
            </a:r>
            <a:r>
              <a:rPr lang="zh-CN" altLang="en-US" sz="1600" dirty="0">
                <a:ea typeface="Alibaba PuHuiTi R" pitchFamily="18" charset="-122"/>
              </a:rPr>
              <a:t>逾期</a:t>
            </a:r>
            <a:r>
              <a:rPr lang="en-US" altLang="zh-CN" sz="1600" dirty="0">
                <a:ea typeface="Alibaba PuHuiTi R" pitchFamily="18" charset="-122"/>
              </a:rPr>
              <a:t>,</a:t>
            </a:r>
            <a:r>
              <a:rPr lang="zh-CN" altLang="en-US" sz="1600" dirty="0">
                <a:ea typeface="Alibaba PuHuiTi R" pitchFamily="18" charset="-122"/>
              </a:rPr>
              <a:t>催收报表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客群稳定性</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各环节转化率</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拒绝原因</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逾期分布</a:t>
            </a:r>
            <a:endParaRPr lang="en-US" altLang="zh-CN" sz="1600" dirty="0">
              <a:ea typeface="Alibaba PuHuiTi R" pitchFamily="18" charset="-122"/>
            </a:endParaRP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策略监控</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策略执行监控报表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规则名中情况报表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单一规则监控报表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热点规则监控报表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特增稳定性监控报表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策略稳定性监控报表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策略区分度监控报表</a:t>
            </a:r>
            <a:endParaRPr lang="en-US" altLang="zh-CN" sz="1600" dirty="0">
              <a:ea typeface="Alibaba PuHuiTi R" pitchFamily="18" charset="-122"/>
            </a:endParaRP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模型监控</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特征稳定性报表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模型稳定性报表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模型区分度报表</a:t>
            </a:r>
          </a:p>
        </p:txBody>
      </p:sp>
    </p:spTree>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风控系统架构</a:t>
            </a:r>
          </a:p>
        </p:txBody>
      </p:sp>
      <p:sp>
        <p:nvSpPr>
          <p:cNvPr id="6" name="文本框 5"/>
          <p:cNvSpPr txBox="1"/>
          <p:nvPr/>
        </p:nvSpPr>
        <p:spPr>
          <a:xfrm>
            <a:off x="890016" y="1524542"/>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Rectangle 1"/>
          <p:cNvSpPr>
            <a:spLocks noChangeArrowheads="1"/>
          </p:cNvSpPr>
          <p:nvPr/>
        </p:nvSpPr>
        <p:spPr bwMode="auto">
          <a:xfrm>
            <a:off x="710881" y="175970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2" name="group 2"/>
          <p:cNvGrpSpPr/>
          <p:nvPr/>
        </p:nvGrpSpPr>
        <p:grpSpPr>
          <a:xfrm rot="21600000">
            <a:off x="1965176" y="3115244"/>
            <a:ext cx="6649720" cy="706120"/>
            <a:chOff x="0" y="0"/>
            <a:chExt cx="6649720" cy="706120"/>
          </a:xfrm>
        </p:grpSpPr>
        <p:sp>
          <p:nvSpPr>
            <p:cNvPr id="3" name="path"/>
            <p:cNvSpPr/>
            <p:nvPr/>
          </p:nvSpPr>
          <p:spPr>
            <a:xfrm>
              <a:off x="0" y="0"/>
              <a:ext cx="6649720" cy="706120"/>
            </a:xfrm>
            <a:custGeom>
              <a:avLst/>
              <a:gdLst/>
              <a:ahLst/>
              <a:cxnLst/>
              <a:rect l="0" t="0" r="0" b="0"/>
              <a:pathLst>
                <a:path w="10472" h="1112">
                  <a:moveTo>
                    <a:pt x="0" y="54"/>
                  </a:moveTo>
                  <a:moveTo>
                    <a:pt x="0" y="54"/>
                  </a:moveTo>
                  <a:cubicBezTo>
                    <a:pt x="0" y="24"/>
                    <a:pt x="24" y="0"/>
                    <a:pt x="54" y="0"/>
                  </a:cubicBezTo>
                  <a:lnTo>
                    <a:pt x="10417" y="0"/>
                  </a:lnTo>
                  <a:cubicBezTo>
                    <a:pt x="10447" y="0"/>
                    <a:pt x="10472" y="24"/>
                    <a:pt x="10472" y="54"/>
                  </a:cubicBezTo>
                  <a:lnTo>
                    <a:pt x="10472" y="1057"/>
                  </a:lnTo>
                  <a:cubicBezTo>
                    <a:pt x="10472" y="1087"/>
                    <a:pt x="10447" y="1112"/>
                    <a:pt x="10417" y="1112"/>
                  </a:cubicBezTo>
                  <a:lnTo>
                    <a:pt x="54" y="1112"/>
                  </a:lnTo>
                  <a:cubicBezTo>
                    <a:pt x="24" y="1112"/>
                    <a:pt x="0" y="1087"/>
                    <a:pt x="0" y="1057"/>
                  </a:cubicBezTo>
                  <a:lnTo>
                    <a:pt x="0" y="54"/>
                  </a:lnTo>
                  <a:close/>
                </a:path>
              </a:pathLst>
            </a:custGeom>
            <a:solidFill>
              <a:srgbClr val="F8832D">
                <a:alpha val="100000"/>
              </a:srgbClr>
            </a:solidFill>
            <a:ln cap="flat">
              <a:miter lim="0"/>
            </a:ln>
          </p:spPr>
          <p:txBody>
            <a:bodyPr rtlCol="0"/>
            <a:lstStyle/>
            <a:p>
              <a:pPr algn="ctr"/>
              <a:endParaRPr lang="zh-CN" altLang="en-US"/>
            </a:p>
          </p:txBody>
        </p:sp>
        <p:sp>
          <p:nvSpPr>
            <p:cNvPr id="8" name="path"/>
            <p:cNvSpPr/>
            <p:nvPr/>
          </p:nvSpPr>
          <p:spPr>
            <a:xfrm>
              <a:off x="2997199" y="86360"/>
              <a:ext cx="3434080" cy="538479"/>
            </a:xfrm>
            <a:custGeom>
              <a:avLst/>
              <a:gdLst/>
              <a:ahLst/>
              <a:cxnLst/>
              <a:rect l="0" t="0" r="0" b="0"/>
              <a:pathLst>
                <a:path w="5408" h="847">
                  <a:moveTo>
                    <a:pt x="0" y="83"/>
                  </a:moveTo>
                  <a:moveTo>
                    <a:pt x="0" y="83"/>
                  </a:moveTo>
                  <a:cubicBezTo>
                    <a:pt x="0" y="37"/>
                    <a:pt x="37" y="0"/>
                    <a:pt x="83" y="0"/>
                  </a:cubicBezTo>
                  <a:lnTo>
                    <a:pt x="5324" y="0"/>
                  </a:lnTo>
                  <a:cubicBezTo>
                    <a:pt x="5370" y="0"/>
                    <a:pt x="5408" y="37"/>
                    <a:pt x="5408" y="83"/>
                  </a:cubicBezTo>
                  <a:lnTo>
                    <a:pt x="5408" y="764"/>
                  </a:lnTo>
                  <a:cubicBezTo>
                    <a:pt x="5408" y="810"/>
                    <a:pt x="5370" y="847"/>
                    <a:pt x="5324" y="847"/>
                  </a:cubicBezTo>
                  <a:lnTo>
                    <a:pt x="83" y="847"/>
                  </a:lnTo>
                  <a:cubicBezTo>
                    <a:pt x="37" y="847"/>
                    <a:pt x="0" y="810"/>
                    <a:pt x="0" y="764"/>
                  </a:cubicBezTo>
                  <a:lnTo>
                    <a:pt x="0" y="83"/>
                  </a:lnTo>
                  <a:close/>
                </a:path>
              </a:pathLst>
            </a:custGeom>
            <a:solidFill>
              <a:srgbClr val="ACA2A2">
                <a:alpha val="100000"/>
              </a:srgbClr>
            </a:solidFill>
            <a:ln cap="flat">
              <a:miter lim="0"/>
            </a:ln>
          </p:spPr>
          <p:txBody>
            <a:bodyPr rtlCol="0"/>
            <a:lstStyle/>
            <a:p>
              <a:pPr algn="ctr"/>
              <a:endParaRPr lang="zh-CN" altLang="en-US"/>
            </a:p>
          </p:txBody>
        </p:sp>
      </p:grpSp>
      <p:sp>
        <p:nvSpPr>
          <p:cNvPr id="9" name="rect"/>
          <p:cNvSpPr/>
          <p:nvPr/>
        </p:nvSpPr>
        <p:spPr>
          <a:xfrm>
            <a:off x="1955016" y="3882325"/>
            <a:ext cx="3286759" cy="538479"/>
          </a:xfrm>
          <a:prstGeom prst="rect">
            <a:avLst/>
          </a:prstGeom>
          <a:solidFill>
            <a:srgbClr val="0050A6">
              <a:alpha val="100000"/>
            </a:srgbClr>
          </a:solidFill>
          <a:ln cap="flat">
            <a:miter lim="0"/>
          </a:ln>
        </p:spPr>
        <p:txBody>
          <a:bodyPr rtlCol="0"/>
          <a:lstStyle/>
          <a:p>
            <a:pPr algn="ctr"/>
            <a:endParaRPr lang="zh-CN" altLang="en-US"/>
          </a:p>
        </p:txBody>
      </p:sp>
      <p:graphicFrame>
        <p:nvGraphicFramePr>
          <p:cNvPr id="10" name="table 5"/>
          <p:cNvGraphicFramePr>
            <a:graphicFrameLocks noGrp="1"/>
          </p:cNvGraphicFramePr>
          <p:nvPr/>
        </p:nvGraphicFramePr>
        <p:xfrm>
          <a:off x="1746735" y="2343085"/>
          <a:ext cx="7061200" cy="2176779"/>
        </p:xfrm>
        <a:graphic>
          <a:graphicData uri="http://schemas.openxmlformats.org/drawingml/2006/table">
            <a:tbl>
              <a:tblPr/>
              <a:tblGrid>
                <a:gridCol w="7061200">
                  <a:extLst>
                    <a:ext uri="{9D8B030D-6E8A-4147-A177-3AD203B41FA5}">
                      <a16:colId xmlns:a16="http://schemas.microsoft.com/office/drawing/2014/main" val="20000"/>
                    </a:ext>
                  </a:extLst>
                </a:gridCol>
              </a:tblGrid>
              <a:tr h="2176779">
                <a:tc>
                  <a:txBody>
                    <a:bodyPr/>
                    <a:lstStyle/>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8000"/>
                        </a:lnSpc>
                      </a:pPr>
                      <a:endParaRPr lang="en-US" altLang="en-US" sz="100" dirty="0"/>
                    </a:p>
                    <a:p>
                      <a:pPr marL="487045" algn="l" rtl="0" eaLnBrk="0">
                        <a:lnSpc>
                          <a:spcPct val="89000"/>
                        </a:lnSpc>
                      </a:pPr>
                      <a:r>
                        <a:rPr sz="14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决</a:t>
                      </a:r>
                      <a:r>
                        <a:rPr sz="14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策</a:t>
                      </a:r>
                      <a:endParaRPr lang="en-US" altLang="en-US" sz="1400" dirty="0"/>
                    </a:p>
                    <a:p>
                      <a:pPr marL="495300" algn="l" rtl="0" eaLnBrk="0">
                        <a:lnSpc>
                          <a:spcPts val="1835"/>
                        </a:lnSpc>
                      </a:pPr>
                      <a:r>
                        <a:rPr sz="14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引擎</a:t>
                      </a:r>
                      <a:endParaRPr lang="en-US" altLang="en-US" sz="1400" dirty="0"/>
                    </a:p>
                    <a:p>
                      <a:pPr algn="l" rtl="0" eaLnBrk="0">
                        <a:lnSpc>
                          <a:spcPct val="121000"/>
                        </a:lnSpc>
                      </a:pPr>
                      <a:endParaRPr lang="en-US" altLang="en-US" sz="1000" dirty="0"/>
                    </a:p>
                    <a:p>
                      <a:pPr algn="l" rtl="0" eaLnBrk="0">
                        <a:lnSpc>
                          <a:spcPct val="137000"/>
                        </a:lnSpc>
                      </a:pPr>
                      <a:endParaRPr lang="en-US" altLang="en-US" sz="200" dirty="0"/>
                    </a:p>
                    <a:p>
                      <a:pPr marL="1426845" algn="l" rtl="0" eaLnBrk="0">
                        <a:lnSpc>
                          <a:spcPct val="99000"/>
                        </a:lnSpc>
                        <a:spcBef>
                          <a:spcPts val="0"/>
                        </a:spcBef>
                      </a:pPr>
                      <a:r>
                        <a:rPr sz="11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系统管理模</a:t>
                      </a:r>
                      <a:r>
                        <a:rPr sz="11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块</a:t>
                      </a:r>
                      <a:endParaRPr lang="en-US" altLang="en-US" sz="1100" dirty="0"/>
                    </a:p>
                  </a:txBody>
                  <a:tcPr marL="0" marR="0" marT="0" marB="0">
                    <a:lnL w="12700" cap="flat" cmpd="sng" algn="ctr">
                      <a:solidFill>
                        <a:srgbClr val="F8832D"/>
                      </a:solidFill>
                      <a:prstDash val="solid"/>
                      <a:round/>
                      <a:headEnd type="none" w="med" len="med"/>
                      <a:tailEnd type="none" w="med" len="med"/>
                    </a:lnL>
                    <a:lnR w="12700" cap="flat" cmpd="sng" algn="ctr">
                      <a:solidFill>
                        <a:srgbClr val="F8832D"/>
                      </a:solidFill>
                      <a:prstDash val="solid"/>
                      <a:round/>
                      <a:headEnd type="none" w="med" len="med"/>
                      <a:tailEnd type="none" w="med" len="med"/>
                    </a:lnR>
                    <a:lnT w="12700" cap="flat" cmpd="sng" algn="ctr">
                      <a:solidFill>
                        <a:srgbClr val="F8832D"/>
                      </a:solidFill>
                      <a:prstDash val="solid"/>
                      <a:round/>
                      <a:headEnd type="none" w="med" len="med"/>
                      <a:tailEnd type="none" w="med" len="med"/>
                    </a:lnT>
                    <a:lnB w="12700" cap="flat" cmpd="sng" algn="ctr">
                      <a:solidFill>
                        <a:srgbClr val="F8832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11" name="picture 6"/>
          <p:cNvPicPr>
            <a:picLocks noChangeAspect="1"/>
          </p:cNvPicPr>
          <p:nvPr/>
        </p:nvPicPr>
        <p:blipFill>
          <a:blip r:embed="rId3"/>
          <a:stretch>
            <a:fillRect/>
          </a:stretch>
        </p:blipFill>
        <p:spPr>
          <a:xfrm rot="21600000">
            <a:off x="2427455" y="5398705"/>
            <a:ext cx="167639" cy="269366"/>
          </a:xfrm>
          <a:prstGeom prst="rect">
            <a:avLst/>
          </a:prstGeom>
        </p:spPr>
      </p:pic>
      <p:pic>
        <p:nvPicPr>
          <p:cNvPr id="12" name="picture 7"/>
          <p:cNvPicPr>
            <a:picLocks noChangeAspect="1"/>
          </p:cNvPicPr>
          <p:nvPr/>
        </p:nvPicPr>
        <p:blipFill>
          <a:blip r:embed="rId4"/>
          <a:stretch>
            <a:fillRect/>
          </a:stretch>
        </p:blipFill>
        <p:spPr>
          <a:xfrm rot="21600000">
            <a:off x="6897856" y="5406325"/>
            <a:ext cx="299719" cy="274320"/>
          </a:xfrm>
          <a:prstGeom prst="rect">
            <a:avLst/>
          </a:prstGeom>
        </p:spPr>
      </p:pic>
      <p:sp>
        <p:nvSpPr>
          <p:cNvPr id="13" name="rect"/>
          <p:cNvSpPr/>
          <p:nvPr/>
        </p:nvSpPr>
        <p:spPr>
          <a:xfrm>
            <a:off x="2955776" y="4847525"/>
            <a:ext cx="2174239" cy="472439"/>
          </a:xfrm>
          <a:prstGeom prst="rect">
            <a:avLst/>
          </a:prstGeom>
          <a:solidFill>
            <a:srgbClr val="F8832D">
              <a:alpha val="100000"/>
            </a:srgbClr>
          </a:solidFill>
          <a:ln cap="flat">
            <a:miter lim="0"/>
          </a:ln>
        </p:spPr>
        <p:txBody>
          <a:bodyPr rtlCol="0"/>
          <a:lstStyle/>
          <a:p>
            <a:pPr algn="ctr"/>
            <a:endParaRPr lang="zh-CN" altLang="en-US"/>
          </a:p>
        </p:txBody>
      </p:sp>
      <p:graphicFrame>
        <p:nvGraphicFramePr>
          <p:cNvPr id="14" name="table 9"/>
          <p:cNvGraphicFramePr>
            <a:graphicFrameLocks noGrp="1"/>
          </p:cNvGraphicFramePr>
          <p:nvPr/>
        </p:nvGraphicFramePr>
        <p:xfrm>
          <a:off x="1741655" y="4756085"/>
          <a:ext cx="3510280" cy="617220"/>
        </p:xfrm>
        <a:graphic>
          <a:graphicData uri="http://schemas.openxmlformats.org/drawingml/2006/table">
            <a:tbl>
              <a:tblPr/>
              <a:tblGrid>
                <a:gridCol w="3510280">
                  <a:extLst>
                    <a:ext uri="{9D8B030D-6E8A-4147-A177-3AD203B41FA5}">
                      <a16:colId xmlns:a16="http://schemas.microsoft.com/office/drawing/2014/main" val="20000"/>
                    </a:ext>
                  </a:extLst>
                </a:gridCol>
              </a:tblGrid>
              <a:tr h="617220">
                <a:tc>
                  <a:txBody>
                    <a:bodyPr/>
                    <a:lstStyle/>
                    <a:p>
                      <a:pPr algn="l" rtl="0" eaLnBrk="0">
                        <a:lnSpc>
                          <a:spcPct val="109000"/>
                        </a:lnSpc>
                      </a:pPr>
                      <a:endParaRPr lang="en-US" altLang="en-US" sz="800" dirty="0"/>
                    </a:p>
                    <a:p>
                      <a:pPr marL="2076450" algn="l" rtl="0" eaLnBrk="0">
                        <a:lnSpc>
                          <a:spcPct val="99000"/>
                        </a:lnSpc>
                        <a:spcBef>
                          <a:spcPts val="5"/>
                        </a:spcBef>
                      </a:pPr>
                      <a:r>
                        <a:rPr sz="11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模型设</a:t>
                      </a:r>
                      <a:r>
                        <a:rPr sz="11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计</a:t>
                      </a:r>
                      <a:endParaRPr lang="en-US" altLang="en-US" sz="1100" dirty="0"/>
                    </a:p>
                  </a:txBody>
                  <a:tcPr marL="0" marR="0" marT="0" marB="0">
                    <a:lnL w="12700" cap="flat" cmpd="sng" algn="ctr">
                      <a:solidFill>
                        <a:srgbClr val="F8832D"/>
                      </a:solidFill>
                      <a:prstDash val="solid"/>
                      <a:round/>
                      <a:headEnd type="none" w="med" len="med"/>
                      <a:tailEnd type="none" w="med" len="med"/>
                    </a:lnL>
                    <a:lnR w="12700" cap="flat" cmpd="sng" algn="ctr">
                      <a:solidFill>
                        <a:srgbClr val="F8832D"/>
                      </a:solidFill>
                      <a:prstDash val="solid"/>
                      <a:round/>
                      <a:headEnd type="none" w="med" len="med"/>
                      <a:tailEnd type="none" w="med" len="med"/>
                    </a:lnR>
                    <a:lnT w="12700" cap="flat" cmpd="sng" algn="ctr">
                      <a:solidFill>
                        <a:srgbClr val="F8832D"/>
                      </a:solidFill>
                      <a:prstDash val="solid"/>
                      <a:round/>
                      <a:headEnd type="none" w="med" len="med"/>
                      <a:tailEnd type="none" w="med" len="med"/>
                    </a:lnT>
                    <a:lnB w="12700" cap="flat" cmpd="sng" algn="ctr">
                      <a:solidFill>
                        <a:srgbClr val="F8832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 name="textbox 13"/>
          <p:cNvSpPr/>
          <p:nvPr/>
        </p:nvSpPr>
        <p:spPr>
          <a:xfrm>
            <a:off x="6410998" y="3231902"/>
            <a:ext cx="594359" cy="1924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9000"/>
              </a:lnSpc>
            </a:pPr>
            <a:r>
              <a:rPr sz="11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风控模</a:t>
            </a:r>
            <a:r>
              <a:rPr sz="11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a:t>
            </a:r>
            <a:endParaRPr lang="en-US" altLang="en-US" sz="1100" dirty="0"/>
          </a:p>
        </p:txBody>
      </p:sp>
      <p:sp>
        <p:nvSpPr>
          <p:cNvPr id="16" name="textbox 14"/>
          <p:cNvSpPr/>
          <p:nvPr/>
        </p:nvSpPr>
        <p:spPr>
          <a:xfrm>
            <a:off x="5988536" y="3430205"/>
            <a:ext cx="640080" cy="249554"/>
          </a:xfrm>
          <a:prstGeom prst="rect">
            <a:avLst/>
          </a:prstGeom>
          <a:solidFill>
            <a:srgbClr val="FFFFFF">
              <a:alpha val="99215"/>
            </a:srgbClr>
          </a:solidFill>
        </p:spPr>
        <p:txBody>
          <a:bodyPr vert="horz" wrap="square" lIns="0" tIns="0" rIns="0" bIns="0"/>
          <a:lstStyle/>
          <a:p>
            <a:pPr algn="l" rtl="0" eaLnBrk="0">
              <a:lnSpc>
                <a:spcPct val="124000"/>
              </a:lnSpc>
            </a:pPr>
            <a:endParaRPr lang="en-US" altLang="en-US" sz="400" dirty="0"/>
          </a:p>
          <a:p>
            <a:pPr marL="120650" algn="l" rtl="0" eaLnBrk="0">
              <a:lnSpc>
                <a:spcPct val="97000"/>
              </a:lnSpc>
              <a:spcBef>
                <a:spcPts val="5"/>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评</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分模型</a:t>
            </a:r>
            <a:endParaRPr lang="en-US" altLang="en-US" sz="800" dirty="0"/>
          </a:p>
        </p:txBody>
      </p:sp>
      <p:sp>
        <p:nvSpPr>
          <p:cNvPr id="17" name="textbox 15"/>
          <p:cNvSpPr/>
          <p:nvPr/>
        </p:nvSpPr>
        <p:spPr>
          <a:xfrm>
            <a:off x="7598896" y="3435285"/>
            <a:ext cx="645159" cy="248920"/>
          </a:xfrm>
          <a:prstGeom prst="rect">
            <a:avLst/>
          </a:prstGeom>
          <a:solidFill>
            <a:srgbClr val="FFFFFF"/>
          </a:solidFill>
        </p:spPr>
        <p:txBody>
          <a:bodyPr vert="horz" wrap="square" lIns="0" tIns="0" rIns="0" bIns="0"/>
          <a:lstStyle/>
          <a:p>
            <a:pPr algn="l" rtl="0" eaLnBrk="0">
              <a:lnSpc>
                <a:spcPct val="120000"/>
              </a:lnSpc>
            </a:pPr>
            <a:endParaRPr lang="en-US" altLang="en-US" sz="400" dirty="0"/>
          </a:p>
          <a:p>
            <a:pPr marL="123825" algn="l" rtl="0" eaLnBrk="0">
              <a:lnSpc>
                <a:spcPct val="97000"/>
              </a:lnSpc>
              <a:spcBef>
                <a:spcPts val="0"/>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贷后</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催收</a:t>
            </a:r>
            <a:endParaRPr lang="en-US" altLang="en-US" sz="800" dirty="0"/>
          </a:p>
        </p:txBody>
      </p:sp>
      <p:sp>
        <p:nvSpPr>
          <p:cNvPr id="18" name="textbox 16"/>
          <p:cNvSpPr/>
          <p:nvPr/>
        </p:nvSpPr>
        <p:spPr>
          <a:xfrm>
            <a:off x="6801335" y="3430205"/>
            <a:ext cx="645794" cy="248920"/>
          </a:xfrm>
          <a:prstGeom prst="rect">
            <a:avLst/>
          </a:prstGeom>
          <a:solidFill>
            <a:srgbClr val="FFFFFF">
              <a:alpha val="99215"/>
            </a:srgbClr>
          </a:solidFill>
        </p:spPr>
        <p:txBody>
          <a:bodyPr vert="horz" wrap="square" lIns="0" tIns="0" rIns="0" bIns="0"/>
          <a:lstStyle/>
          <a:p>
            <a:pPr algn="l" rtl="0" eaLnBrk="0">
              <a:lnSpc>
                <a:spcPct val="124000"/>
              </a:lnSpc>
            </a:pPr>
            <a:endParaRPr lang="en-US" altLang="en-US" sz="400" dirty="0"/>
          </a:p>
          <a:p>
            <a:pPr marL="121920" algn="l" rtl="0" eaLnBrk="0">
              <a:lnSpc>
                <a:spcPct val="97000"/>
              </a:lnSpc>
              <a:spcBef>
                <a:spcPts val="0"/>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中监控</a:t>
            </a:r>
            <a:endParaRPr lang="en-US" altLang="en-US" sz="800" dirty="0"/>
          </a:p>
        </p:txBody>
      </p:sp>
      <p:pic>
        <p:nvPicPr>
          <p:cNvPr id="19" name="picture 17"/>
          <p:cNvPicPr>
            <a:picLocks noChangeAspect="1"/>
          </p:cNvPicPr>
          <p:nvPr/>
        </p:nvPicPr>
        <p:blipFill>
          <a:blip r:embed="rId5"/>
          <a:stretch>
            <a:fillRect/>
          </a:stretch>
        </p:blipFill>
        <p:spPr>
          <a:xfrm rot="21600000">
            <a:off x="6897856" y="4441125"/>
            <a:ext cx="299719" cy="269239"/>
          </a:xfrm>
          <a:prstGeom prst="rect">
            <a:avLst/>
          </a:prstGeom>
        </p:spPr>
      </p:pic>
      <p:sp>
        <p:nvSpPr>
          <p:cNvPr id="20" name="textbox 18"/>
          <p:cNvSpPr/>
          <p:nvPr/>
        </p:nvSpPr>
        <p:spPr>
          <a:xfrm>
            <a:off x="5495775" y="4019485"/>
            <a:ext cx="3119754" cy="422275"/>
          </a:xfrm>
          <a:prstGeom prst="rect">
            <a:avLst/>
          </a:prstGeom>
          <a:solidFill>
            <a:srgbClr val="AD2B26"/>
          </a:solidFill>
        </p:spPr>
        <p:txBody>
          <a:bodyPr vert="horz" wrap="square" lIns="0" tIns="0" rIns="0" bIns="0"/>
          <a:lstStyle/>
          <a:p>
            <a:pPr algn="l" rtl="0" eaLnBrk="0">
              <a:lnSpc>
                <a:spcPct val="104000"/>
              </a:lnSpc>
            </a:pPr>
            <a:endParaRPr lang="en-US" altLang="en-US" sz="700" dirty="0"/>
          </a:p>
          <a:p>
            <a:pPr marL="1055370" algn="l" rtl="0" eaLnBrk="0">
              <a:lnSpc>
                <a:spcPct val="97000"/>
              </a:lnSpc>
              <a:spcBef>
                <a:spcPts val="5"/>
              </a:spcBef>
            </a:pPr>
            <a:r>
              <a:rPr sz="16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风险特征库</a:t>
            </a:r>
            <a:endParaRPr lang="en-US" altLang="en-US" sz="1600" dirty="0"/>
          </a:p>
        </p:txBody>
      </p:sp>
      <p:sp>
        <p:nvSpPr>
          <p:cNvPr id="21" name="textbox 19"/>
          <p:cNvSpPr/>
          <p:nvPr/>
        </p:nvSpPr>
        <p:spPr>
          <a:xfrm>
            <a:off x="4195295" y="4121085"/>
            <a:ext cx="919480" cy="260350"/>
          </a:xfrm>
          <a:prstGeom prst="rect">
            <a:avLst/>
          </a:prstGeom>
          <a:solidFill>
            <a:srgbClr val="FFFFFF"/>
          </a:solidFill>
        </p:spPr>
        <p:txBody>
          <a:bodyPr vert="horz" wrap="square" lIns="0" tIns="0" rIns="0" bIns="0"/>
          <a:lstStyle/>
          <a:p>
            <a:pPr algn="l" rtl="0" eaLnBrk="0">
              <a:lnSpc>
                <a:spcPct val="123000"/>
              </a:lnSpc>
            </a:pPr>
            <a:endParaRPr lang="en-US" altLang="en-US" sz="400" dirty="0"/>
          </a:p>
          <a:p>
            <a:pPr marL="226060" algn="l" rtl="0" eaLnBrk="0">
              <a:lnSpc>
                <a:spcPct val="99000"/>
              </a:lnSpc>
            </a:pPr>
            <a:r>
              <a:rPr sz="9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任务调</a:t>
            </a:r>
            <a:r>
              <a:rPr sz="9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度</a:t>
            </a:r>
            <a:endParaRPr lang="en-US" altLang="en-US" sz="900" dirty="0"/>
          </a:p>
        </p:txBody>
      </p:sp>
      <p:pic>
        <p:nvPicPr>
          <p:cNvPr id="22" name="picture 20"/>
          <p:cNvPicPr>
            <a:picLocks noChangeAspect="1"/>
          </p:cNvPicPr>
          <p:nvPr/>
        </p:nvPicPr>
        <p:blipFill>
          <a:blip r:embed="rId6"/>
          <a:stretch>
            <a:fillRect/>
          </a:stretch>
        </p:blipFill>
        <p:spPr>
          <a:xfrm rot="21600000">
            <a:off x="6897856" y="3745164"/>
            <a:ext cx="289559" cy="228600"/>
          </a:xfrm>
          <a:prstGeom prst="rect">
            <a:avLst/>
          </a:prstGeom>
        </p:spPr>
      </p:pic>
      <p:pic>
        <p:nvPicPr>
          <p:cNvPr id="23" name="picture 21"/>
          <p:cNvPicPr>
            <a:picLocks noChangeAspect="1"/>
          </p:cNvPicPr>
          <p:nvPr/>
        </p:nvPicPr>
        <p:blipFill>
          <a:blip r:embed="rId7"/>
          <a:stretch>
            <a:fillRect/>
          </a:stretch>
        </p:blipFill>
        <p:spPr>
          <a:xfrm rot="21600000">
            <a:off x="5262095" y="2876485"/>
            <a:ext cx="284479" cy="228600"/>
          </a:xfrm>
          <a:prstGeom prst="rect">
            <a:avLst/>
          </a:prstGeom>
        </p:spPr>
      </p:pic>
      <p:sp>
        <p:nvSpPr>
          <p:cNvPr id="24" name="textbox 22"/>
          <p:cNvSpPr/>
          <p:nvPr/>
        </p:nvSpPr>
        <p:spPr>
          <a:xfrm>
            <a:off x="5150336" y="3435285"/>
            <a:ext cx="645159" cy="250190"/>
          </a:xfrm>
          <a:prstGeom prst="rect">
            <a:avLst/>
          </a:prstGeom>
          <a:solidFill>
            <a:srgbClr val="FFFFFF"/>
          </a:solidFill>
        </p:spPr>
        <p:txBody>
          <a:bodyPr vert="horz" wrap="square" lIns="0" tIns="0" rIns="0" bIns="0"/>
          <a:lstStyle/>
          <a:p>
            <a:pPr algn="l" rtl="0" eaLnBrk="0">
              <a:lnSpc>
                <a:spcPct val="119000"/>
              </a:lnSpc>
            </a:pPr>
            <a:endParaRPr lang="en-US" altLang="en-US" sz="400" dirty="0"/>
          </a:p>
          <a:p>
            <a:pPr marL="126365" algn="l" rtl="0" eaLnBrk="0">
              <a:lnSpc>
                <a:spcPct val="98000"/>
              </a:lnSpc>
              <a:spcBef>
                <a:spcPts val="5"/>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收入</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模型</a:t>
            </a:r>
            <a:endParaRPr lang="en-US" altLang="en-US" sz="800" dirty="0"/>
          </a:p>
        </p:txBody>
      </p:sp>
      <p:sp>
        <p:nvSpPr>
          <p:cNvPr id="29" name="textbox 27"/>
          <p:cNvSpPr/>
          <p:nvPr/>
        </p:nvSpPr>
        <p:spPr>
          <a:xfrm>
            <a:off x="1751816" y="1560764"/>
            <a:ext cx="7071359" cy="603250"/>
          </a:xfrm>
          <a:prstGeom prst="rect">
            <a:avLst/>
          </a:prstGeom>
          <a:solidFill>
            <a:srgbClr val="AD2B26"/>
          </a:solidFill>
        </p:spPr>
        <p:txBody>
          <a:bodyPr vert="horz" wrap="square" lIns="0" tIns="0" rIns="0" bIns="0"/>
          <a:lstStyle/>
          <a:p>
            <a:pPr algn="l" rtl="0" eaLnBrk="0">
              <a:lnSpc>
                <a:spcPct val="118000"/>
              </a:lnSpc>
            </a:pPr>
            <a:endParaRPr lang="en-US" altLang="en-US" sz="1000" dirty="0"/>
          </a:p>
          <a:p>
            <a:pPr algn="l" rtl="0" eaLnBrk="0">
              <a:lnSpc>
                <a:spcPct val="9000"/>
              </a:lnSpc>
            </a:pPr>
            <a:endParaRPr lang="en-US" altLang="en-US" sz="100" dirty="0"/>
          </a:p>
          <a:p>
            <a:pPr marL="2849245" algn="l" rtl="0" eaLnBrk="0">
              <a:lnSpc>
                <a:spcPct val="98000"/>
              </a:lnSpc>
            </a:pPr>
            <a:r>
              <a:rPr sz="19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网  贷</a:t>
            </a:r>
            <a:r>
              <a:rPr sz="19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平  台</a:t>
            </a:r>
            <a:endParaRPr lang="en-US" altLang="en-US" sz="1900" dirty="0"/>
          </a:p>
        </p:txBody>
      </p:sp>
      <p:grpSp>
        <p:nvGrpSpPr>
          <p:cNvPr id="30" name="group 6"/>
          <p:cNvGrpSpPr/>
          <p:nvPr/>
        </p:nvGrpSpPr>
        <p:grpSpPr>
          <a:xfrm rot="21600000">
            <a:off x="5244316" y="4756085"/>
            <a:ext cx="3553459" cy="619760"/>
            <a:chOff x="0" y="0"/>
            <a:chExt cx="3553459" cy="619760"/>
          </a:xfrm>
          <a:solidFill>
            <a:srgbClr val="AD2B26"/>
          </a:solidFill>
        </p:grpSpPr>
        <p:pic>
          <p:nvPicPr>
            <p:cNvPr id="31" name="picture 28"/>
            <p:cNvPicPr>
              <a:picLocks noChangeAspect="1"/>
            </p:cNvPicPr>
            <p:nvPr/>
          </p:nvPicPr>
          <p:blipFill>
            <a:blip r:embed="rId8"/>
            <a:stretch>
              <a:fillRect/>
            </a:stretch>
          </p:blipFill>
          <p:spPr>
            <a:xfrm rot="21600000">
              <a:off x="0" y="0"/>
              <a:ext cx="3553459" cy="619760"/>
            </a:xfrm>
            <a:prstGeom prst="rect">
              <a:avLst/>
            </a:prstGeom>
            <a:grpFill/>
          </p:spPr>
        </p:pic>
        <p:sp>
          <p:nvSpPr>
            <p:cNvPr id="32" name="textbox 29"/>
            <p:cNvSpPr/>
            <p:nvPr/>
          </p:nvSpPr>
          <p:spPr>
            <a:xfrm>
              <a:off x="-12700" y="-12700"/>
              <a:ext cx="3578859" cy="662305"/>
            </a:xfrm>
            <a:prstGeom prst="rect">
              <a:avLst/>
            </a:prstGeom>
            <a:grpFill/>
          </p:spPr>
          <p:txBody>
            <a:bodyPr vert="horz" wrap="square" lIns="0" tIns="0" rIns="0" bIns="0"/>
            <a:lstStyle/>
            <a:p>
              <a:pPr algn="l" rtl="0" eaLnBrk="0">
                <a:lnSpc>
                  <a:spcPct val="174000"/>
                </a:lnSpc>
              </a:pPr>
              <a:endParaRPr lang="en-US" altLang="en-US" sz="1000" dirty="0"/>
            </a:p>
            <a:p>
              <a:pPr algn="l" rtl="0" eaLnBrk="0">
                <a:lnSpc>
                  <a:spcPct val="6000"/>
                </a:lnSpc>
              </a:pPr>
              <a:endParaRPr lang="en-US" altLang="en-US" sz="100" dirty="0"/>
            </a:p>
            <a:p>
              <a:pPr marL="1299210" algn="l" rtl="0" eaLnBrk="0">
                <a:lnSpc>
                  <a:spcPct val="97000"/>
                </a:lnSpc>
              </a:pPr>
              <a:r>
                <a:rPr sz="14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a:t>
              </a:r>
              <a:r>
                <a:rPr sz="14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内数据仓库</a:t>
              </a:r>
              <a:endParaRPr lang="en-US" altLang="en-US" sz="1400" dirty="0"/>
            </a:p>
          </p:txBody>
        </p:sp>
      </p:grpSp>
      <p:sp>
        <p:nvSpPr>
          <p:cNvPr id="33" name="textbox 31"/>
          <p:cNvSpPr/>
          <p:nvPr/>
        </p:nvSpPr>
        <p:spPr>
          <a:xfrm>
            <a:off x="1965176" y="2551364"/>
            <a:ext cx="6650355" cy="310515"/>
          </a:xfrm>
          <a:prstGeom prst="rect">
            <a:avLst/>
          </a:prstGeom>
          <a:solidFill>
            <a:srgbClr val="564D4D"/>
          </a:solidFill>
        </p:spPr>
        <p:txBody>
          <a:bodyPr vert="horz" wrap="square" lIns="0" tIns="0" rIns="0" bIns="0"/>
          <a:lstStyle/>
          <a:p>
            <a:pPr algn="l" rtl="0" eaLnBrk="0">
              <a:lnSpc>
                <a:spcPct val="105000"/>
              </a:lnSpc>
            </a:pPr>
            <a:endParaRPr lang="en-US" altLang="en-US" sz="500" dirty="0"/>
          </a:p>
          <a:p>
            <a:pPr marL="2872105" algn="l" rtl="0" eaLnBrk="0">
              <a:lnSpc>
                <a:spcPct val="97000"/>
              </a:lnSpc>
              <a:spcBef>
                <a:spcPts val="5"/>
              </a:spcBef>
            </a:pPr>
            <a:r>
              <a:rPr sz="12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实时</a:t>
            </a:r>
            <a:r>
              <a:rPr sz="12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决策模块</a:t>
            </a:r>
            <a:endParaRPr lang="en-US" altLang="en-US" sz="1200" dirty="0"/>
          </a:p>
        </p:txBody>
      </p:sp>
      <p:pic>
        <p:nvPicPr>
          <p:cNvPr id="34" name="picture 32"/>
          <p:cNvPicPr>
            <a:picLocks noChangeAspect="1"/>
          </p:cNvPicPr>
          <p:nvPr/>
        </p:nvPicPr>
        <p:blipFill>
          <a:blip r:embed="rId9"/>
          <a:stretch>
            <a:fillRect/>
          </a:stretch>
        </p:blipFill>
        <p:spPr>
          <a:xfrm rot="21600000">
            <a:off x="8884135" y="1865564"/>
            <a:ext cx="340360" cy="3342640"/>
          </a:xfrm>
          <a:prstGeom prst="rect">
            <a:avLst/>
          </a:prstGeom>
        </p:spPr>
      </p:pic>
      <p:sp>
        <p:nvSpPr>
          <p:cNvPr id="35" name="rect"/>
          <p:cNvSpPr/>
          <p:nvPr/>
        </p:nvSpPr>
        <p:spPr>
          <a:xfrm>
            <a:off x="2844016" y="3201605"/>
            <a:ext cx="1910079" cy="543559"/>
          </a:xfrm>
          <a:prstGeom prst="rect">
            <a:avLst/>
          </a:prstGeom>
          <a:solidFill>
            <a:srgbClr val="ACA2A2">
              <a:alpha val="100000"/>
            </a:srgbClr>
          </a:solidFill>
          <a:ln cap="flat">
            <a:miter lim="0"/>
          </a:ln>
        </p:spPr>
        <p:txBody>
          <a:bodyPr rtlCol="0"/>
          <a:lstStyle/>
          <a:p>
            <a:pPr algn="ctr"/>
            <a:endParaRPr lang="zh-CN" altLang="en-US"/>
          </a:p>
        </p:txBody>
      </p:sp>
      <p:sp>
        <p:nvSpPr>
          <p:cNvPr id="42" name="textbox 39"/>
          <p:cNvSpPr/>
          <p:nvPr/>
        </p:nvSpPr>
        <p:spPr>
          <a:xfrm>
            <a:off x="1965176" y="4867844"/>
            <a:ext cx="894080" cy="466725"/>
          </a:xfrm>
          <a:prstGeom prst="rect">
            <a:avLst/>
          </a:prstGeom>
          <a:solidFill>
            <a:srgbClr val="F8832D"/>
          </a:solidFill>
        </p:spPr>
        <p:txBody>
          <a:bodyPr vert="horz" wrap="square" lIns="0" tIns="0" rIns="0" bIns="0"/>
          <a:lstStyle/>
          <a:p>
            <a:pPr algn="l" rtl="0" eaLnBrk="0">
              <a:lnSpc>
                <a:spcPct val="106000"/>
              </a:lnSpc>
            </a:pPr>
            <a:endParaRPr lang="en-US" altLang="en-US" sz="1000" dirty="0"/>
          </a:p>
          <a:p>
            <a:pPr algn="l" rtl="0" eaLnBrk="0">
              <a:lnSpc>
                <a:spcPct val="10000"/>
              </a:lnSpc>
            </a:pPr>
            <a:endParaRPr lang="en-US" altLang="en-US" sz="100" dirty="0"/>
          </a:p>
          <a:p>
            <a:pPr marL="165100" algn="l" rtl="0" eaLnBrk="0">
              <a:lnSpc>
                <a:spcPct val="99000"/>
              </a:lnSpc>
            </a:pPr>
            <a:r>
              <a:rPr sz="11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规则设</a:t>
            </a:r>
            <a:r>
              <a:rPr sz="11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计</a:t>
            </a:r>
            <a:endParaRPr lang="en-US" altLang="en-US" sz="1100" dirty="0"/>
          </a:p>
        </p:txBody>
      </p:sp>
      <p:sp>
        <p:nvSpPr>
          <p:cNvPr id="43" name="textbox 41"/>
          <p:cNvSpPr/>
          <p:nvPr/>
        </p:nvSpPr>
        <p:spPr>
          <a:xfrm>
            <a:off x="2071855" y="4126164"/>
            <a:ext cx="920114" cy="261620"/>
          </a:xfrm>
          <a:prstGeom prst="rect">
            <a:avLst/>
          </a:prstGeom>
          <a:solidFill>
            <a:srgbClr val="FFFFFF"/>
          </a:solidFill>
        </p:spPr>
        <p:txBody>
          <a:bodyPr vert="horz" wrap="square" lIns="0" tIns="0" rIns="0" bIns="0"/>
          <a:lstStyle/>
          <a:p>
            <a:pPr algn="l" rtl="0" eaLnBrk="0">
              <a:lnSpc>
                <a:spcPct val="101000"/>
              </a:lnSpc>
            </a:pPr>
            <a:endParaRPr lang="en-US" altLang="en-US" sz="500" dirty="0"/>
          </a:p>
          <a:p>
            <a:pPr marL="222250" algn="l" rtl="0" eaLnBrk="0">
              <a:lnSpc>
                <a:spcPct val="100000"/>
              </a:lnSpc>
              <a:spcBef>
                <a:spcPts val="0"/>
              </a:spcBef>
            </a:pPr>
            <a:r>
              <a:rPr sz="9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策略部</a:t>
            </a:r>
            <a:r>
              <a:rPr sz="9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署</a:t>
            </a:r>
            <a:endParaRPr lang="en-US" altLang="en-US" sz="900" dirty="0"/>
          </a:p>
        </p:txBody>
      </p:sp>
      <p:sp>
        <p:nvSpPr>
          <p:cNvPr id="44" name="textbox 42"/>
          <p:cNvSpPr/>
          <p:nvPr/>
        </p:nvSpPr>
        <p:spPr>
          <a:xfrm>
            <a:off x="3123416" y="4116005"/>
            <a:ext cx="919480" cy="257175"/>
          </a:xfrm>
          <a:prstGeom prst="rect">
            <a:avLst/>
          </a:prstGeom>
          <a:solidFill>
            <a:srgbClr val="FFFFFF"/>
          </a:solidFill>
        </p:spPr>
        <p:txBody>
          <a:bodyPr vert="horz" wrap="square" lIns="0" tIns="0" rIns="0" bIns="0"/>
          <a:lstStyle/>
          <a:p>
            <a:pPr algn="l" rtl="0" eaLnBrk="0">
              <a:lnSpc>
                <a:spcPct val="120000"/>
              </a:lnSpc>
            </a:pPr>
            <a:endParaRPr lang="en-US" altLang="en-US" sz="400" dirty="0"/>
          </a:p>
          <a:p>
            <a:pPr marL="228600" algn="l" rtl="0" eaLnBrk="0">
              <a:lnSpc>
                <a:spcPct val="100000"/>
              </a:lnSpc>
              <a:spcBef>
                <a:spcPts val="0"/>
              </a:spcBef>
            </a:pPr>
            <a:r>
              <a:rPr sz="9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运行监</a:t>
            </a:r>
            <a:r>
              <a:rPr sz="9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控</a:t>
            </a:r>
            <a:endParaRPr lang="en-US" altLang="en-US" sz="900" dirty="0"/>
          </a:p>
        </p:txBody>
      </p:sp>
      <p:sp>
        <p:nvSpPr>
          <p:cNvPr id="45" name="textbox 43"/>
          <p:cNvSpPr/>
          <p:nvPr/>
        </p:nvSpPr>
        <p:spPr>
          <a:xfrm>
            <a:off x="402199" y="5025096"/>
            <a:ext cx="1093469" cy="233679"/>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7000"/>
              </a:lnSpc>
            </a:pPr>
            <a:r>
              <a:rPr sz="14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风控策略设计</a:t>
            </a:r>
            <a:endParaRPr lang="en-US" altLang="en-US" sz="1400" dirty="0"/>
          </a:p>
        </p:txBody>
      </p:sp>
      <p:sp>
        <p:nvSpPr>
          <p:cNvPr id="46" name="textbox 44"/>
          <p:cNvSpPr/>
          <p:nvPr/>
        </p:nvSpPr>
        <p:spPr>
          <a:xfrm>
            <a:off x="431263" y="3350724"/>
            <a:ext cx="1089025" cy="23431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8000"/>
              </a:lnSpc>
            </a:pPr>
            <a:r>
              <a:rPr sz="14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智能风</a:t>
            </a:r>
            <a:r>
              <a:rPr sz="14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控引擎</a:t>
            </a:r>
            <a:endParaRPr lang="en-US" altLang="en-US" sz="1400" dirty="0"/>
          </a:p>
        </p:txBody>
      </p:sp>
      <p:sp>
        <p:nvSpPr>
          <p:cNvPr id="47" name="textbox 45"/>
          <p:cNvSpPr/>
          <p:nvPr/>
        </p:nvSpPr>
        <p:spPr>
          <a:xfrm>
            <a:off x="4606775" y="6568822"/>
            <a:ext cx="1080769" cy="2260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4000"/>
              </a:lnSpc>
            </a:pPr>
            <a:r>
              <a:rPr sz="1400" spc="-20" dirty="0">
                <a:solidFill>
                  <a:srgbClr val="1F1F1F">
                    <a:alpha val="100000"/>
                  </a:srgbClr>
                </a:solidFill>
                <a:latin typeface="仿宋" panose="02010609060101010101" charset="-122"/>
                <a:ea typeface="仿宋" panose="02010609060101010101" charset="-122"/>
                <a:cs typeface="仿宋" panose="02010609060101010101" charset="-122"/>
              </a:rPr>
              <a:t>智能风控</a:t>
            </a:r>
            <a:r>
              <a:rPr sz="1400" spc="0" dirty="0">
                <a:solidFill>
                  <a:srgbClr val="1F1F1F">
                    <a:alpha val="100000"/>
                  </a:srgbClr>
                </a:solidFill>
                <a:latin typeface="仿宋" panose="02010609060101010101" charset="-122"/>
                <a:ea typeface="仿宋" panose="02010609060101010101" charset="-122"/>
                <a:cs typeface="仿宋" panose="02010609060101010101" charset="-122"/>
              </a:rPr>
              <a:t>体系</a:t>
            </a:r>
            <a:endParaRPr lang="en-US" altLang="en-US" sz="1400" dirty="0"/>
          </a:p>
        </p:txBody>
      </p:sp>
      <p:sp>
        <p:nvSpPr>
          <p:cNvPr id="48" name="textbox 46"/>
          <p:cNvSpPr/>
          <p:nvPr/>
        </p:nvSpPr>
        <p:spPr>
          <a:xfrm>
            <a:off x="3890495" y="3445444"/>
            <a:ext cx="716280" cy="244475"/>
          </a:xfrm>
          <a:prstGeom prst="rect">
            <a:avLst/>
          </a:prstGeom>
          <a:solidFill>
            <a:srgbClr val="FFFFFF"/>
          </a:solidFill>
        </p:spPr>
        <p:txBody>
          <a:bodyPr vert="horz" wrap="square" lIns="0" tIns="0" rIns="0" bIns="0"/>
          <a:lstStyle/>
          <a:p>
            <a:pPr algn="l" rtl="0" eaLnBrk="0">
              <a:lnSpc>
                <a:spcPct val="115000"/>
              </a:lnSpc>
            </a:pPr>
            <a:endParaRPr lang="en-US" altLang="en-US" sz="400" dirty="0"/>
          </a:p>
          <a:p>
            <a:pPr marL="159385" algn="l" rtl="0" eaLnBrk="0">
              <a:lnSpc>
                <a:spcPct val="98000"/>
              </a:lnSpc>
              <a:spcBef>
                <a:spcPts val="0"/>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准</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入规则</a:t>
            </a:r>
            <a:endParaRPr lang="en-US" altLang="en-US" sz="800" dirty="0"/>
          </a:p>
        </p:txBody>
      </p:sp>
      <p:sp>
        <p:nvSpPr>
          <p:cNvPr id="49" name="textbox 47"/>
          <p:cNvSpPr/>
          <p:nvPr/>
        </p:nvSpPr>
        <p:spPr>
          <a:xfrm>
            <a:off x="3006576" y="3455605"/>
            <a:ext cx="716915" cy="244475"/>
          </a:xfrm>
          <a:prstGeom prst="rect">
            <a:avLst/>
          </a:prstGeom>
          <a:solidFill>
            <a:srgbClr val="FFFFFF"/>
          </a:solidFill>
        </p:spPr>
        <p:txBody>
          <a:bodyPr vert="horz" wrap="square" lIns="0" tIns="0" rIns="0" bIns="0"/>
          <a:lstStyle/>
          <a:p>
            <a:pPr algn="l" rtl="0" eaLnBrk="0">
              <a:lnSpc>
                <a:spcPct val="118000"/>
              </a:lnSpc>
            </a:pPr>
            <a:endParaRPr lang="en-US" altLang="en-US" sz="400" dirty="0"/>
          </a:p>
          <a:p>
            <a:pPr marL="106680" algn="l" rtl="0" eaLnBrk="0">
              <a:lnSpc>
                <a:spcPct val="98000"/>
              </a:lnSpc>
              <a:spcBef>
                <a:spcPts val="5"/>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欺诈规则</a:t>
            </a:r>
            <a:endParaRPr lang="en-US" altLang="en-US" sz="800" dirty="0"/>
          </a:p>
        </p:txBody>
      </p:sp>
      <p:sp>
        <p:nvSpPr>
          <p:cNvPr id="50" name="textbox 48"/>
          <p:cNvSpPr/>
          <p:nvPr/>
        </p:nvSpPr>
        <p:spPr>
          <a:xfrm>
            <a:off x="3753336" y="5055805"/>
            <a:ext cx="681355" cy="250190"/>
          </a:xfrm>
          <a:prstGeom prst="rect">
            <a:avLst/>
          </a:prstGeom>
          <a:solidFill>
            <a:srgbClr val="FFFFFF"/>
          </a:solidFill>
        </p:spPr>
        <p:txBody>
          <a:bodyPr vert="horz" wrap="square" lIns="0" tIns="0" rIns="0" bIns="0"/>
          <a:lstStyle/>
          <a:p>
            <a:pPr algn="l" rtl="0" eaLnBrk="0">
              <a:lnSpc>
                <a:spcPct val="122000"/>
              </a:lnSpc>
            </a:pPr>
            <a:endParaRPr lang="en-US" altLang="en-US" sz="400" dirty="0"/>
          </a:p>
          <a:p>
            <a:pPr marL="137160" algn="l" rtl="0" eaLnBrk="0">
              <a:lnSpc>
                <a:spcPct val="98000"/>
              </a:lnSpc>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型维护</a:t>
            </a:r>
            <a:endParaRPr lang="en-US" altLang="en-US" sz="800" dirty="0"/>
          </a:p>
        </p:txBody>
      </p:sp>
      <p:sp>
        <p:nvSpPr>
          <p:cNvPr id="51" name="textbox 49"/>
          <p:cNvSpPr/>
          <p:nvPr/>
        </p:nvSpPr>
        <p:spPr>
          <a:xfrm>
            <a:off x="3011655" y="5055805"/>
            <a:ext cx="680719" cy="250190"/>
          </a:xfrm>
          <a:prstGeom prst="rect">
            <a:avLst/>
          </a:prstGeom>
          <a:solidFill>
            <a:srgbClr val="FFFFFF"/>
          </a:solidFill>
        </p:spPr>
        <p:txBody>
          <a:bodyPr vert="horz" wrap="square" lIns="0" tIns="0" rIns="0" bIns="0"/>
          <a:lstStyle/>
          <a:p>
            <a:pPr algn="l" rtl="0" eaLnBrk="0">
              <a:lnSpc>
                <a:spcPct val="100000"/>
              </a:lnSpc>
            </a:pPr>
            <a:endParaRPr lang="en-US" altLang="en-US" sz="500" dirty="0"/>
          </a:p>
          <a:p>
            <a:pPr marL="140335" algn="l" rtl="0" eaLnBrk="0">
              <a:lnSpc>
                <a:spcPct val="98000"/>
              </a:lnSpc>
              <a:spcBef>
                <a:spcPts val="0"/>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控建模</a:t>
            </a:r>
            <a:endParaRPr lang="en-US" altLang="en-US" sz="800" dirty="0"/>
          </a:p>
        </p:txBody>
      </p:sp>
      <p:sp>
        <p:nvSpPr>
          <p:cNvPr id="52" name="textbox 50"/>
          <p:cNvSpPr/>
          <p:nvPr/>
        </p:nvSpPr>
        <p:spPr>
          <a:xfrm>
            <a:off x="4469616" y="5050725"/>
            <a:ext cx="609600" cy="250190"/>
          </a:xfrm>
          <a:prstGeom prst="rect">
            <a:avLst/>
          </a:prstGeom>
          <a:solidFill>
            <a:srgbClr val="FFFFFF"/>
          </a:solidFill>
        </p:spPr>
        <p:txBody>
          <a:bodyPr vert="horz" wrap="square" lIns="0" tIns="0" rIns="0" bIns="0"/>
          <a:lstStyle/>
          <a:p>
            <a:pPr algn="l" rtl="0" eaLnBrk="0">
              <a:lnSpc>
                <a:spcPct val="122000"/>
              </a:lnSpc>
            </a:pPr>
            <a:endParaRPr lang="en-US" altLang="en-US" sz="400" dirty="0"/>
          </a:p>
          <a:p>
            <a:pPr marL="103505" algn="l" rtl="0" eaLnBrk="0">
              <a:lnSpc>
                <a:spcPct val="98000"/>
              </a:lnSpc>
              <a:spcBef>
                <a:spcPts val="0"/>
              </a:spcBef>
            </a:pP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型优化</a:t>
            </a:r>
            <a:endParaRPr lang="en-US" altLang="en-US" sz="800" dirty="0"/>
          </a:p>
        </p:txBody>
      </p:sp>
      <p:sp>
        <p:nvSpPr>
          <p:cNvPr id="53" name="textbox 51"/>
          <p:cNvSpPr/>
          <p:nvPr/>
        </p:nvSpPr>
        <p:spPr>
          <a:xfrm>
            <a:off x="2726109" y="6028396"/>
            <a:ext cx="735330" cy="23431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8000"/>
              </a:lnSpc>
            </a:pPr>
            <a:r>
              <a:rPr sz="14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a:t>
            </a:r>
            <a:r>
              <a:rPr sz="14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行征信</a:t>
            </a:r>
            <a:endParaRPr lang="en-US" altLang="en-US" sz="1400" dirty="0"/>
          </a:p>
        </p:txBody>
      </p:sp>
      <p:sp>
        <p:nvSpPr>
          <p:cNvPr id="54" name="textbox 52"/>
          <p:cNvSpPr/>
          <p:nvPr/>
        </p:nvSpPr>
        <p:spPr>
          <a:xfrm>
            <a:off x="786679" y="1737066"/>
            <a:ext cx="734059" cy="23304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7000"/>
              </a:lnSpc>
            </a:pPr>
            <a:r>
              <a:rPr sz="14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业务</a:t>
            </a:r>
            <a:r>
              <a:rPr sz="14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系统</a:t>
            </a:r>
            <a:endParaRPr lang="en-US" altLang="en-US" sz="1400" dirty="0"/>
          </a:p>
        </p:txBody>
      </p:sp>
      <p:pic>
        <p:nvPicPr>
          <p:cNvPr id="55" name="picture 53"/>
          <p:cNvPicPr>
            <a:picLocks noChangeAspect="1"/>
          </p:cNvPicPr>
          <p:nvPr/>
        </p:nvPicPr>
        <p:blipFill>
          <a:blip r:embed="rId10"/>
          <a:stretch>
            <a:fillRect/>
          </a:stretch>
        </p:blipFill>
        <p:spPr>
          <a:xfrm rot="21600000">
            <a:off x="5241775" y="2129725"/>
            <a:ext cx="289560" cy="386079"/>
          </a:xfrm>
          <a:prstGeom prst="rect">
            <a:avLst/>
          </a:prstGeom>
        </p:spPr>
      </p:pic>
      <p:sp>
        <p:nvSpPr>
          <p:cNvPr id="56" name="textbox 54"/>
          <p:cNvSpPr/>
          <p:nvPr/>
        </p:nvSpPr>
        <p:spPr>
          <a:xfrm>
            <a:off x="962665" y="5934476"/>
            <a:ext cx="558165" cy="23240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7000"/>
              </a:lnSpc>
            </a:pPr>
            <a:r>
              <a:rPr sz="14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a:t>
            </a:r>
            <a:r>
              <a:rPr sz="14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据源</a:t>
            </a:r>
            <a:endParaRPr lang="en-US" altLang="en-US" sz="1400" dirty="0"/>
          </a:p>
        </p:txBody>
      </p:sp>
      <p:sp>
        <p:nvSpPr>
          <p:cNvPr id="57" name="textbox 55"/>
          <p:cNvSpPr/>
          <p:nvPr/>
        </p:nvSpPr>
        <p:spPr>
          <a:xfrm>
            <a:off x="3488475" y="3263652"/>
            <a:ext cx="594359" cy="19113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9000"/>
              </a:lnSpc>
            </a:pPr>
            <a:r>
              <a:rPr sz="11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风控规</a:t>
            </a:r>
            <a:r>
              <a:rPr sz="11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则</a:t>
            </a:r>
            <a:endParaRPr lang="en-US" altLang="en-US" sz="1100" dirty="0"/>
          </a:p>
        </p:txBody>
      </p:sp>
      <p:pic>
        <p:nvPicPr>
          <p:cNvPr id="58" name="picture 56"/>
          <p:cNvPicPr>
            <a:picLocks noChangeAspect="1"/>
          </p:cNvPicPr>
          <p:nvPr/>
        </p:nvPicPr>
        <p:blipFill>
          <a:blip r:embed="rId11"/>
          <a:stretch>
            <a:fillRect/>
          </a:stretch>
        </p:blipFill>
        <p:spPr>
          <a:xfrm rot="21600000">
            <a:off x="2432536" y="4377625"/>
            <a:ext cx="167639" cy="370458"/>
          </a:xfrm>
          <a:prstGeom prst="rect">
            <a:avLst/>
          </a:prstGeom>
        </p:spPr>
      </p:pic>
      <p:sp>
        <p:nvSpPr>
          <p:cNvPr id="59" name="rect"/>
          <p:cNvSpPr/>
          <p:nvPr/>
        </p:nvSpPr>
        <p:spPr>
          <a:xfrm>
            <a:off x="8833335" y="1769045"/>
            <a:ext cx="391159" cy="132079"/>
          </a:xfrm>
          <a:prstGeom prst="rect">
            <a:avLst/>
          </a:prstGeom>
          <a:solidFill>
            <a:srgbClr val="BFBFBF">
              <a:alpha val="100000"/>
            </a:srgbClr>
          </a:solidFill>
          <a:ln cap="flat">
            <a:miter lim="0"/>
          </a:ln>
        </p:spPr>
        <p:txBody>
          <a:bodyPr rtlCol="0"/>
          <a:lstStyle/>
          <a:p>
            <a:pPr algn="ctr"/>
            <a:endParaRPr lang="zh-CN" altLang="en-US"/>
          </a:p>
        </p:txBody>
      </p:sp>
      <p:pic>
        <p:nvPicPr>
          <p:cNvPr id="60" name="picture 58"/>
          <p:cNvPicPr>
            <a:picLocks noChangeAspect="1"/>
          </p:cNvPicPr>
          <p:nvPr/>
        </p:nvPicPr>
        <p:blipFill>
          <a:blip r:embed="rId12"/>
          <a:stretch>
            <a:fillRect/>
          </a:stretch>
        </p:blipFill>
        <p:spPr>
          <a:xfrm rot="21600000">
            <a:off x="2427455" y="3813744"/>
            <a:ext cx="167639" cy="303911"/>
          </a:xfrm>
          <a:prstGeom prst="rect">
            <a:avLst/>
          </a:prstGeom>
        </p:spPr>
      </p:pic>
      <p:sp>
        <p:nvSpPr>
          <p:cNvPr id="61" name="textbox 59"/>
          <p:cNvSpPr/>
          <p:nvPr/>
        </p:nvSpPr>
        <p:spPr>
          <a:xfrm>
            <a:off x="7210068" y="6087159"/>
            <a:ext cx="358140" cy="9651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60"/>
              </a:lnSpc>
            </a:pPr>
            <a:r>
              <a:rPr sz="1400" spc="1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400" spc="1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sp>
        <p:nvSpPr>
          <p:cNvPr id="62" name="矩形: 圆角 61"/>
          <p:cNvSpPr/>
          <p:nvPr/>
        </p:nvSpPr>
        <p:spPr>
          <a:xfrm>
            <a:off x="1751816" y="5668071"/>
            <a:ext cx="7056119" cy="783093"/>
          </a:xfrm>
          <a:prstGeom prst="roundRect">
            <a:avLst/>
          </a:prstGeom>
          <a:noFill/>
          <a:ln>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group 4"/>
          <p:cNvGrpSpPr/>
          <p:nvPr/>
        </p:nvGrpSpPr>
        <p:grpSpPr>
          <a:xfrm rot="21600000">
            <a:off x="4672816" y="5803037"/>
            <a:ext cx="1117600" cy="543560"/>
            <a:chOff x="0" y="0"/>
            <a:chExt cx="1117600" cy="543560"/>
          </a:xfrm>
        </p:grpSpPr>
        <p:sp>
          <p:nvSpPr>
            <p:cNvPr id="65" name="path"/>
            <p:cNvSpPr/>
            <p:nvPr/>
          </p:nvSpPr>
          <p:spPr>
            <a:xfrm>
              <a:off x="0" y="67944"/>
              <a:ext cx="1117600" cy="475615"/>
            </a:xfrm>
            <a:custGeom>
              <a:avLst/>
              <a:gdLst/>
              <a:ahLst/>
              <a:cxnLst/>
              <a:rect l="0" t="0" r="0" b="0"/>
              <a:pathLst>
                <a:path w="1760" h="749">
                  <a:moveTo>
                    <a:pt x="0" y="0"/>
                  </a:moveTo>
                  <a:moveTo>
                    <a:pt x="0" y="0"/>
                  </a:moveTo>
                  <a:cubicBezTo>
                    <a:pt x="0" y="59"/>
                    <a:pt x="394" y="107"/>
                    <a:pt x="880" y="107"/>
                  </a:cubicBezTo>
                  <a:cubicBezTo>
                    <a:pt x="1366" y="107"/>
                    <a:pt x="1760" y="59"/>
                    <a:pt x="1760" y="0"/>
                  </a:cubicBezTo>
                  <a:lnTo>
                    <a:pt x="1760" y="641"/>
                  </a:lnTo>
                  <a:cubicBezTo>
                    <a:pt x="1760" y="701"/>
                    <a:pt x="1366" y="749"/>
                    <a:pt x="880" y="749"/>
                  </a:cubicBezTo>
                  <a:cubicBezTo>
                    <a:pt x="394" y="749"/>
                    <a:pt x="0" y="701"/>
                    <a:pt x="0" y="641"/>
                  </a:cubicBezTo>
                  <a:lnTo>
                    <a:pt x="0" y="0"/>
                  </a:lnTo>
                  <a:close/>
                </a:path>
              </a:pathLst>
            </a:custGeom>
            <a:solidFill>
              <a:srgbClr val="0050A6">
                <a:alpha val="100000"/>
              </a:srgbClr>
            </a:solidFill>
            <a:ln cap="flat">
              <a:miter lim="0"/>
            </a:ln>
          </p:spPr>
          <p:txBody>
            <a:bodyPr rtlCol="0"/>
            <a:lstStyle/>
            <a:p>
              <a:pPr algn="ctr"/>
              <a:endParaRPr lang="zh-CN" altLang="en-US"/>
            </a:p>
          </p:txBody>
        </p:sp>
        <p:sp>
          <p:nvSpPr>
            <p:cNvPr id="66" name="path"/>
            <p:cNvSpPr/>
            <p:nvPr/>
          </p:nvSpPr>
          <p:spPr>
            <a:xfrm>
              <a:off x="0" y="0"/>
              <a:ext cx="1117600" cy="135890"/>
            </a:xfrm>
            <a:custGeom>
              <a:avLst/>
              <a:gdLst/>
              <a:ahLst/>
              <a:cxnLst/>
              <a:rect l="0" t="0" r="0" b="0"/>
              <a:pathLst>
                <a:path w="1760" h="214">
                  <a:moveTo>
                    <a:pt x="0" y="106"/>
                  </a:moveTo>
                  <a:cubicBezTo>
                    <a:pt x="0" y="48"/>
                    <a:pt x="394" y="0"/>
                    <a:pt x="880" y="0"/>
                  </a:cubicBezTo>
                  <a:cubicBezTo>
                    <a:pt x="1366" y="0"/>
                    <a:pt x="1760" y="48"/>
                    <a:pt x="1760" y="106"/>
                  </a:cubicBezTo>
                  <a:cubicBezTo>
                    <a:pt x="1760" y="166"/>
                    <a:pt x="1366" y="214"/>
                    <a:pt x="880" y="214"/>
                  </a:cubicBezTo>
                  <a:cubicBezTo>
                    <a:pt x="394" y="214"/>
                    <a:pt x="0" y="166"/>
                    <a:pt x="0" y="106"/>
                  </a:cubicBezTo>
                </a:path>
              </a:pathLst>
            </a:custGeom>
            <a:solidFill>
              <a:srgbClr val="6696CA">
                <a:alpha val="100000"/>
              </a:srgbClr>
            </a:solidFill>
            <a:ln cap="flat">
              <a:miter lim="0"/>
            </a:ln>
          </p:spPr>
          <p:txBody>
            <a:bodyPr rtlCol="0"/>
            <a:lstStyle/>
            <a:p>
              <a:pPr algn="ctr"/>
              <a:endParaRPr lang="zh-CN" altLang="en-US"/>
            </a:p>
          </p:txBody>
        </p:sp>
      </p:grpSp>
      <p:grpSp>
        <p:nvGrpSpPr>
          <p:cNvPr id="68" name="group 8"/>
          <p:cNvGrpSpPr/>
          <p:nvPr/>
        </p:nvGrpSpPr>
        <p:grpSpPr>
          <a:xfrm rot="21600000">
            <a:off x="6755205" y="5823646"/>
            <a:ext cx="1122680" cy="543560"/>
            <a:chOff x="0" y="0"/>
            <a:chExt cx="1122680" cy="543560"/>
          </a:xfrm>
        </p:grpSpPr>
        <p:sp>
          <p:nvSpPr>
            <p:cNvPr id="69" name="path"/>
            <p:cNvSpPr/>
            <p:nvPr/>
          </p:nvSpPr>
          <p:spPr>
            <a:xfrm>
              <a:off x="0" y="67944"/>
              <a:ext cx="1122680" cy="475615"/>
            </a:xfrm>
            <a:custGeom>
              <a:avLst/>
              <a:gdLst/>
              <a:ahLst/>
              <a:cxnLst/>
              <a:rect l="0" t="0" r="0" b="0"/>
              <a:pathLst>
                <a:path w="1768" h="749">
                  <a:moveTo>
                    <a:pt x="0" y="0"/>
                  </a:moveTo>
                  <a:moveTo>
                    <a:pt x="0" y="0"/>
                  </a:moveTo>
                  <a:cubicBezTo>
                    <a:pt x="0" y="59"/>
                    <a:pt x="395" y="106"/>
                    <a:pt x="884" y="106"/>
                  </a:cubicBezTo>
                  <a:cubicBezTo>
                    <a:pt x="1372" y="106"/>
                    <a:pt x="1768" y="59"/>
                    <a:pt x="1768" y="0"/>
                  </a:cubicBezTo>
                  <a:lnTo>
                    <a:pt x="1768" y="641"/>
                  </a:lnTo>
                  <a:cubicBezTo>
                    <a:pt x="1768" y="701"/>
                    <a:pt x="1372" y="749"/>
                    <a:pt x="884" y="749"/>
                  </a:cubicBezTo>
                  <a:cubicBezTo>
                    <a:pt x="395" y="749"/>
                    <a:pt x="0" y="701"/>
                    <a:pt x="0" y="641"/>
                  </a:cubicBezTo>
                  <a:lnTo>
                    <a:pt x="0" y="0"/>
                  </a:lnTo>
                  <a:close/>
                </a:path>
              </a:pathLst>
            </a:custGeom>
            <a:solidFill>
              <a:srgbClr val="0050A6">
                <a:alpha val="100000"/>
              </a:srgbClr>
            </a:solidFill>
            <a:ln cap="flat">
              <a:miter lim="0"/>
            </a:ln>
          </p:spPr>
          <p:txBody>
            <a:bodyPr rtlCol="0"/>
            <a:lstStyle/>
            <a:p>
              <a:pPr algn="ctr"/>
              <a:endParaRPr lang="zh-CN" altLang="en-US"/>
            </a:p>
          </p:txBody>
        </p:sp>
        <p:sp>
          <p:nvSpPr>
            <p:cNvPr id="70" name="path"/>
            <p:cNvSpPr/>
            <p:nvPr/>
          </p:nvSpPr>
          <p:spPr>
            <a:xfrm>
              <a:off x="0" y="0"/>
              <a:ext cx="1122680" cy="135889"/>
            </a:xfrm>
            <a:custGeom>
              <a:avLst/>
              <a:gdLst/>
              <a:ahLst/>
              <a:cxnLst/>
              <a:rect l="0" t="0" r="0" b="0"/>
              <a:pathLst>
                <a:path w="1768" h="213">
                  <a:moveTo>
                    <a:pt x="0" y="106"/>
                  </a:moveTo>
                  <a:cubicBezTo>
                    <a:pt x="0" y="48"/>
                    <a:pt x="395" y="0"/>
                    <a:pt x="884" y="0"/>
                  </a:cubicBezTo>
                  <a:cubicBezTo>
                    <a:pt x="1372" y="0"/>
                    <a:pt x="1768" y="48"/>
                    <a:pt x="1768" y="106"/>
                  </a:cubicBezTo>
                  <a:cubicBezTo>
                    <a:pt x="1768" y="166"/>
                    <a:pt x="1372" y="213"/>
                    <a:pt x="884" y="213"/>
                  </a:cubicBezTo>
                  <a:cubicBezTo>
                    <a:pt x="395" y="213"/>
                    <a:pt x="0" y="166"/>
                    <a:pt x="0" y="106"/>
                  </a:cubicBezTo>
                </a:path>
              </a:pathLst>
            </a:custGeom>
            <a:solidFill>
              <a:srgbClr val="6696CA">
                <a:alpha val="100000"/>
              </a:srgbClr>
            </a:solidFill>
            <a:ln cap="flat">
              <a:miter lim="0"/>
            </a:ln>
          </p:spPr>
          <p:txBody>
            <a:bodyPr rtlCol="0"/>
            <a:lstStyle/>
            <a:p>
              <a:pPr algn="ctr"/>
              <a:endParaRPr lang="zh-CN" altLang="en-US"/>
            </a:p>
          </p:txBody>
        </p:sp>
      </p:grpSp>
      <p:grpSp>
        <p:nvGrpSpPr>
          <p:cNvPr id="71" name="group 10"/>
          <p:cNvGrpSpPr/>
          <p:nvPr/>
        </p:nvGrpSpPr>
        <p:grpSpPr>
          <a:xfrm rot="21600000">
            <a:off x="2370875" y="5793675"/>
            <a:ext cx="1117600" cy="543560"/>
            <a:chOff x="0" y="0"/>
            <a:chExt cx="1117600" cy="543560"/>
          </a:xfrm>
        </p:grpSpPr>
        <p:sp>
          <p:nvSpPr>
            <p:cNvPr id="72" name="path"/>
            <p:cNvSpPr/>
            <p:nvPr/>
          </p:nvSpPr>
          <p:spPr>
            <a:xfrm>
              <a:off x="0" y="67944"/>
              <a:ext cx="1117600" cy="475615"/>
            </a:xfrm>
            <a:custGeom>
              <a:avLst/>
              <a:gdLst/>
              <a:ahLst/>
              <a:cxnLst/>
              <a:rect l="0" t="0" r="0" b="0"/>
              <a:pathLst>
                <a:path w="1760" h="749">
                  <a:moveTo>
                    <a:pt x="0" y="0"/>
                  </a:moveTo>
                  <a:moveTo>
                    <a:pt x="0" y="0"/>
                  </a:moveTo>
                  <a:cubicBezTo>
                    <a:pt x="0" y="59"/>
                    <a:pt x="393" y="107"/>
                    <a:pt x="880" y="107"/>
                  </a:cubicBezTo>
                  <a:cubicBezTo>
                    <a:pt x="1365" y="107"/>
                    <a:pt x="1760" y="59"/>
                    <a:pt x="1760" y="0"/>
                  </a:cubicBezTo>
                  <a:lnTo>
                    <a:pt x="1760" y="641"/>
                  </a:lnTo>
                  <a:cubicBezTo>
                    <a:pt x="1760" y="701"/>
                    <a:pt x="1365" y="749"/>
                    <a:pt x="880" y="749"/>
                  </a:cubicBezTo>
                  <a:cubicBezTo>
                    <a:pt x="393" y="749"/>
                    <a:pt x="0" y="701"/>
                    <a:pt x="0" y="641"/>
                  </a:cubicBezTo>
                  <a:lnTo>
                    <a:pt x="0" y="0"/>
                  </a:lnTo>
                  <a:close/>
                </a:path>
              </a:pathLst>
            </a:custGeom>
            <a:solidFill>
              <a:srgbClr val="0050A6">
                <a:alpha val="100000"/>
              </a:srgbClr>
            </a:solidFill>
            <a:ln cap="flat">
              <a:miter lim="0"/>
            </a:ln>
          </p:spPr>
          <p:txBody>
            <a:bodyPr rtlCol="0"/>
            <a:lstStyle/>
            <a:p>
              <a:pPr algn="ctr"/>
              <a:endParaRPr lang="zh-CN" altLang="en-US"/>
            </a:p>
          </p:txBody>
        </p:sp>
        <p:sp>
          <p:nvSpPr>
            <p:cNvPr id="73" name="path"/>
            <p:cNvSpPr/>
            <p:nvPr/>
          </p:nvSpPr>
          <p:spPr>
            <a:xfrm>
              <a:off x="0" y="0"/>
              <a:ext cx="1117600" cy="135890"/>
            </a:xfrm>
            <a:custGeom>
              <a:avLst/>
              <a:gdLst/>
              <a:ahLst/>
              <a:cxnLst/>
              <a:rect l="0" t="0" r="0" b="0"/>
              <a:pathLst>
                <a:path w="1760" h="214">
                  <a:moveTo>
                    <a:pt x="0" y="106"/>
                  </a:moveTo>
                  <a:cubicBezTo>
                    <a:pt x="0" y="48"/>
                    <a:pt x="393" y="0"/>
                    <a:pt x="880" y="0"/>
                  </a:cubicBezTo>
                  <a:cubicBezTo>
                    <a:pt x="1365" y="0"/>
                    <a:pt x="1760" y="48"/>
                    <a:pt x="1760" y="106"/>
                  </a:cubicBezTo>
                  <a:cubicBezTo>
                    <a:pt x="1760" y="166"/>
                    <a:pt x="1365" y="214"/>
                    <a:pt x="880" y="214"/>
                  </a:cubicBezTo>
                  <a:cubicBezTo>
                    <a:pt x="393" y="214"/>
                    <a:pt x="0" y="166"/>
                    <a:pt x="0" y="106"/>
                  </a:cubicBezTo>
                </a:path>
              </a:pathLst>
            </a:custGeom>
            <a:solidFill>
              <a:srgbClr val="6696CA">
                <a:alpha val="100000"/>
              </a:srgbClr>
            </a:solidFill>
            <a:ln cap="flat">
              <a:miter lim="0"/>
            </a:ln>
          </p:spPr>
          <p:txBody>
            <a:bodyPr rtlCol="0"/>
            <a:lstStyle/>
            <a:p>
              <a:pPr algn="ctr"/>
              <a:endParaRPr lang="zh-CN" altLang="en-US"/>
            </a:p>
          </p:txBody>
        </p:sp>
      </p:grpSp>
      <p:sp>
        <p:nvSpPr>
          <p:cNvPr id="74" name="textbox 51"/>
          <p:cNvSpPr/>
          <p:nvPr/>
        </p:nvSpPr>
        <p:spPr>
          <a:xfrm>
            <a:off x="2531912" y="6012239"/>
            <a:ext cx="735330" cy="23431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8000"/>
              </a:lnSpc>
            </a:pPr>
            <a:r>
              <a:rPr sz="14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a:t>
            </a:r>
            <a:r>
              <a:rPr sz="14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行征信</a:t>
            </a:r>
            <a:endParaRPr lang="en-US" altLang="en-US" sz="1400" dirty="0"/>
          </a:p>
        </p:txBody>
      </p:sp>
      <p:sp>
        <p:nvSpPr>
          <p:cNvPr id="75" name="textbox 59"/>
          <p:cNvSpPr/>
          <p:nvPr/>
        </p:nvSpPr>
        <p:spPr>
          <a:xfrm>
            <a:off x="7137475" y="6095426"/>
            <a:ext cx="358140" cy="9651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60"/>
              </a:lnSpc>
            </a:pPr>
            <a:r>
              <a:rPr sz="1400" spc="1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400" spc="1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sp>
        <p:nvSpPr>
          <p:cNvPr id="76" name="textbox 51"/>
          <p:cNvSpPr/>
          <p:nvPr/>
        </p:nvSpPr>
        <p:spPr>
          <a:xfrm>
            <a:off x="4805347" y="6004380"/>
            <a:ext cx="735330" cy="23431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8000"/>
              </a:lnSpc>
            </a:pPr>
            <a:r>
              <a:rPr lang="zh-CN" altLang="en-US" sz="1400" spc="-10" dirty="0">
                <a:solidFill>
                  <a:srgbClr val="FFFFFF">
                    <a:alpha val="100000"/>
                  </a:srgbClr>
                </a:solidFill>
                <a:latin typeface="微软雅黑" panose="020B0503020204020204" pitchFamily="34" charset="-122"/>
                <a:ea typeface="微软雅黑" panose="020B0503020204020204" pitchFamily="34" charset="-122"/>
              </a:rPr>
              <a:t>三方数据</a:t>
            </a:r>
            <a:endParaRPr lang="en-US" altLang="en-US" sz="1400" dirty="0"/>
          </a:p>
        </p:txBody>
      </p:sp>
      <p:cxnSp>
        <p:nvCxnSpPr>
          <p:cNvPr id="78" name="直接箭头连接符 77"/>
          <p:cNvCxnSpPr/>
          <p:nvPr/>
        </p:nvCxnSpPr>
        <p:spPr>
          <a:xfrm flipH="1">
            <a:off x="5114775" y="5025096"/>
            <a:ext cx="3810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89" y="1671587"/>
            <a:ext cx="6983315" cy="4511040"/>
          </a:xfrm>
        </p:spPr>
        <p:txBody>
          <a:bodyPr/>
          <a:lstStyle/>
          <a:p>
            <a:r>
              <a:rPr lang="zh-CN" altLang="en-US" dirty="0"/>
              <a:t>信贷业务的基本流程</a:t>
            </a:r>
            <a:r>
              <a:rPr lang="en-US" altLang="zh-CN" dirty="0"/>
              <a:t> </a:t>
            </a:r>
          </a:p>
          <a:p>
            <a:pPr lvl="1"/>
            <a:r>
              <a:rPr lang="zh-CN" altLang="en-US" b="0" dirty="0"/>
              <a:t>申请→审批→放款→还款→再次申请→复贷审批</a:t>
            </a:r>
            <a:endParaRPr lang="en-US" altLang="zh-CN" dirty="0"/>
          </a:p>
          <a:p>
            <a:r>
              <a:rPr lang="zh-CN" altLang="en-US" dirty="0"/>
              <a:t>信贷审批流程</a:t>
            </a:r>
            <a:endParaRPr lang="en-US" altLang="zh-CN" dirty="0"/>
          </a:p>
          <a:p>
            <a:pPr lvl="1"/>
            <a:r>
              <a:rPr lang="zh-CN" altLang="en-US" b="0" dirty="0"/>
              <a:t>准入策略→反欺诈策略→信用风险策略→申请评分卡→综合决策</a:t>
            </a:r>
            <a:endParaRPr lang="en-US" altLang="zh-CN" b="0" dirty="0"/>
          </a:p>
          <a:p>
            <a:pPr lvl="1"/>
            <a:endParaRPr lang="zh-CN" altLang="en-US"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zh-CN" altLang="en-US" dirty="0"/>
              <a:t>风控策略与风控模型之间的区别</a:t>
            </a:r>
          </a:p>
        </p:txBody>
      </p:sp>
      <p:sp>
        <p:nvSpPr>
          <p:cNvPr id="9" name="文本占位符 8"/>
          <p:cNvSpPr>
            <a:spLocks noGrp="1"/>
          </p:cNvSpPr>
          <p:nvPr>
            <p:ph type="body" sz="quarter" idx="11"/>
          </p:nvPr>
        </p:nvSpPr>
        <p:spPr/>
        <p:txBody>
          <a:bodyPr/>
          <a:lstStyle/>
          <a:p>
            <a:r>
              <a:rPr lang="zh-CN" altLang="en-US" b="0" i="0" dirty="0">
                <a:solidFill>
                  <a:srgbClr val="374151"/>
                </a:solidFill>
                <a:effectLst/>
                <a:latin typeface="Söhne"/>
              </a:rPr>
              <a:t>风控模型和风控策略都是信贷风险管理的重要组成部分，但它们的角色和功能是不同的。风控模型为决策提供了量化的风险评估，而风控策略则定义了如何做出具体的业务决策。</a:t>
            </a:r>
            <a:endParaRPr lang="en-US" altLang="zh-CN" b="0" i="0" dirty="0">
              <a:solidFill>
                <a:srgbClr val="374151"/>
              </a:solidFill>
              <a:effectLst/>
              <a:latin typeface="Söhne"/>
            </a:endParaRPr>
          </a:p>
          <a:p>
            <a:pPr algn="l"/>
            <a:r>
              <a:rPr lang="zh-CN" altLang="en-US" b="1" i="0" dirty="0">
                <a:solidFill>
                  <a:srgbClr val="374151"/>
                </a:solidFill>
                <a:effectLst/>
                <a:latin typeface="Söhne"/>
              </a:rPr>
              <a:t>构成</a:t>
            </a:r>
            <a:r>
              <a:rPr lang="en-US" altLang="zh-CN" b="0" i="0" dirty="0">
                <a:solidFill>
                  <a:srgbClr val="374151"/>
                </a:solidFill>
                <a:effectLst/>
                <a:latin typeface="Söhne"/>
              </a:rPr>
              <a:t>:</a:t>
            </a:r>
          </a:p>
          <a:p>
            <a:pPr algn="l">
              <a:buFont typeface="Arial" panose="020B0604020202020204" pitchFamily="34" charset="0"/>
              <a:buChar char="•"/>
            </a:pPr>
            <a:r>
              <a:rPr lang="zh-CN" altLang="en-US" b="1" i="0" dirty="0">
                <a:solidFill>
                  <a:srgbClr val="374151"/>
                </a:solidFill>
                <a:effectLst/>
                <a:latin typeface="Söhne"/>
              </a:rPr>
              <a:t>风控模型</a:t>
            </a:r>
            <a:r>
              <a:rPr lang="zh-CN" altLang="en-US" b="0" i="0" dirty="0">
                <a:solidFill>
                  <a:srgbClr val="374151"/>
                </a:solidFill>
                <a:effectLst/>
                <a:latin typeface="Söhne"/>
              </a:rPr>
              <a:t>：通常由数据、算法和模型训练过程组成。</a:t>
            </a:r>
          </a:p>
          <a:p>
            <a:pPr algn="l">
              <a:buFont typeface="Arial" panose="020B0604020202020204" pitchFamily="34" charset="0"/>
              <a:buChar char="•"/>
            </a:pPr>
            <a:r>
              <a:rPr lang="zh-CN" altLang="en-US" b="1" i="0" dirty="0">
                <a:solidFill>
                  <a:srgbClr val="374151"/>
                </a:solidFill>
                <a:effectLst/>
                <a:latin typeface="Söhne"/>
              </a:rPr>
              <a:t>风控策略</a:t>
            </a:r>
            <a:r>
              <a:rPr lang="zh-CN" altLang="en-US" b="0" i="0" dirty="0">
                <a:solidFill>
                  <a:srgbClr val="374151"/>
                </a:solidFill>
                <a:effectLst/>
                <a:latin typeface="Söhne"/>
              </a:rPr>
              <a:t>：可能包括一系列的业务规则、阈值、策略框架和决策流程。</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b="1" dirty="0">
                <a:solidFill>
                  <a:srgbClr val="404040"/>
                </a:solidFill>
                <a:ea typeface="阿里巴巴普惠体" panose="00020600040101010101" pitchFamily="18" charset="-122"/>
                <a:sym typeface="+mn-ea"/>
              </a:rPr>
              <a:t>风控建模流程</a:t>
            </a:r>
            <a:br>
              <a:rPr kumimoji="1" lang="zh-CN" altLang="en-US" b="1" dirty="0">
                <a:solidFill>
                  <a:srgbClr val="404040"/>
                </a:solidFill>
                <a:ea typeface="阿里巴巴普惠体" panose="00020600040101010101" pitchFamily="18" charset="-122"/>
                <a:sym typeface="+mn-ea"/>
              </a:rPr>
            </a:br>
            <a:endParaRPr kumimoji="1" lang="zh-CN" altLang="en-US" b="1" dirty="0">
              <a:solidFill>
                <a:srgbClr val="404040"/>
              </a:solidFill>
              <a:ea typeface="阿里巴巴普惠体" panose="00020600040101010101" pitchFamily="18" charset="-122"/>
              <a:sym typeface="+mn-ea"/>
            </a:endParaRP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评分卡简介</a:t>
            </a:r>
          </a:p>
        </p:txBody>
      </p:sp>
      <p:sp>
        <p:nvSpPr>
          <p:cNvPr id="6" name="文本框 5"/>
          <p:cNvSpPr txBox="1"/>
          <p:nvPr/>
        </p:nvSpPr>
        <p:spPr>
          <a:xfrm>
            <a:off x="890016" y="1524542"/>
            <a:ext cx="11320728" cy="271612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风控模型其中包含了</a:t>
            </a:r>
            <a:r>
              <a:rPr lang="en-GB" altLang="zh-CN" sz="1600" dirty="0">
                <a:latin typeface="Alibaba PuHuiTi R" pitchFamily="18" charset="-122"/>
                <a:ea typeface="Alibaba PuHuiTi R" pitchFamily="18" charset="-122"/>
                <a:cs typeface="Alibaba PuHuiTi R" pitchFamily="18" charset="-122"/>
              </a:rPr>
              <a:t>A/B/C</a:t>
            </a:r>
            <a:r>
              <a:rPr lang="zh-CN" altLang="en-US" sz="1600" dirty="0">
                <a:latin typeface="Alibaba PuHuiTi R" pitchFamily="18" charset="-122"/>
                <a:ea typeface="Alibaba PuHuiTi R" pitchFamily="18" charset="-122"/>
                <a:cs typeface="Alibaba PuHuiTi R" pitchFamily="18" charset="-122"/>
              </a:rPr>
              <a:t>卡。模型可以采用相同算法，一般以逾期天数来区分正负样本，也就是目标值</a:t>
            </a:r>
            <a:r>
              <a:rPr lang="en-GB"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的取值（</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或</a:t>
            </a: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贷前 申请评分卡 </a:t>
            </a:r>
            <a:r>
              <a:rPr lang="en-GB" altLang="zh-CN" sz="1600" dirty="0">
                <a:latin typeface="Alibaba PuHuiTi R" pitchFamily="18" charset="-122"/>
                <a:ea typeface="Alibaba PuHuiTi R" pitchFamily="18" charset="-122"/>
                <a:cs typeface="Alibaba PuHuiTi R" pitchFamily="18" charset="-122"/>
              </a:rPr>
              <a:t>Application score card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贷中 行为评分卡 </a:t>
            </a:r>
            <a:r>
              <a:rPr lang="en-GB" altLang="zh-CN" sz="1600" dirty="0">
                <a:latin typeface="Alibaba PuHuiTi R" pitchFamily="18" charset="-122"/>
                <a:ea typeface="Alibaba PuHuiTi R" pitchFamily="18" charset="-122"/>
                <a:cs typeface="Alibaba PuHuiTi R" pitchFamily="18" charset="-122"/>
              </a:rPr>
              <a:t>Behavior score card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贷后 催收评分卡 </a:t>
            </a:r>
            <a:r>
              <a:rPr lang="en-GB" altLang="zh-CN" sz="1600" dirty="0">
                <a:latin typeface="Alibaba PuHuiTi R" pitchFamily="18" charset="-122"/>
                <a:ea typeface="Alibaba PuHuiTi R" pitchFamily="18" charset="-122"/>
                <a:cs typeface="Alibaba PuHuiTi R" pitchFamily="18" charset="-122"/>
              </a:rPr>
              <a:t>Collection score card </a:t>
            </a:r>
          </a:p>
          <a:p>
            <a:pPr lvl="1"/>
            <a:endParaRPr lang="en-GB"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en-GB" altLang="zh-CN" sz="1600" dirty="0">
                <a:latin typeface="Alibaba PuHuiTi R" pitchFamily="18" charset="-122"/>
                <a:ea typeface="Alibaba PuHuiTi R" pitchFamily="18" charset="-122"/>
                <a:cs typeface="Alibaba PuHuiTi R" pitchFamily="18" charset="-122"/>
              </a:rPr>
              <a:t>C</a:t>
            </a:r>
            <a:r>
              <a:rPr lang="zh-CN" altLang="en-US" sz="1600" dirty="0">
                <a:latin typeface="Alibaba PuHuiTi R" pitchFamily="18" charset="-122"/>
                <a:ea typeface="Alibaba PuHuiTi R" pitchFamily="18" charset="-122"/>
                <a:cs typeface="Alibaba PuHuiTi R" pitchFamily="18" charset="-122"/>
              </a:rPr>
              <a:t>卡因为用途不同</a:t>
            </a:r>
            <a:r>
              <a:rPr lang="en-GB"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的取值可能有区别</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公司有内催，有外催。外催回款率低，单价贵</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可以根据是否被内催催回来定义</a:t>
            </a:r>
            <a:r>
              <a:rPr lang="en-GB" altLang="zh-CN" sz="1600" dirty="0">
                <a:latin typeface="Alibaba PuHuiTi R" pitchFamily="18" charset="-122"/>
                <a:ea typeface="Alibaba PuHuiTi R" pitchFamily="18" charset="-122"/>
                <a:cs typeface="Alibaba PuHuiTi R" pitchFamily="18" charset="-122"/>
              </a:rPr>
              <a:t>C</a:t>
            </a:r>
            <a:r>
              <a:rPr lang="zh-CN" altLang="en-US" sz="1600" dirty="0">
                <a:latin typeface="Alibaba PuHuiTi R" pitchFamily="18" charset="-122"/>
                <a:ea typeface="Alibaba PuHuiTi R" pitchFamily="18" charset="-122"/>
                <a:cs typeface="Alibaba PuHuiTi R" pitchFamily="18" charset="-122"/>
              </a:rPr>
              <a:t>卡的</a:t>
            </a:r>
            <a:r>
              <a:rPr lang="en-GB" altLang="zh-CN" sz="1600" dirty="0">
                <a:latin typeface="Alibaba PuHuiTi R" pitchFamily="18" charset="-122"/>
                <a:ea typeface="Alibaba PuHuiTi R" pitchFamily="18" charset="-122"/>
                <a:cs typeface="Alibaba PuHuiTi R" pitchFamily="18" charset="-122"/>
              </a:rPr>
              <a:t>Y</a:t>
            </a:r>
            <a:r>
              <a:rPr lang="zh-CN" altLang="en-GB"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机器学习模型的完整工程流程</a:t>
            </a:r>
          </a:p>
        </p:txBody>
      </p:sp>
      <p:sp>
        <p:nvSpPr>
          <p:cNvPr id="6" name="文本框 5"/>
          <p:cNvSpPr txBox="1"/>
          <p:nvPr/>
        </p:nvSpPr>
        <p:spPr>
          <a:xfrm>
            <a:off x="890016" y="1524542"/>
            <a:ext cx="6590266" cy="517834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准备</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明确需求</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模型设计</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业务抽象成分类</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回归问题</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定义标签（目标值）</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样本设计</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特征工程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数据处理，选取合适的样本，并匹配出全部的信息作为基础特征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特征构建</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特征评估</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模型训练</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模型评价</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模型调优</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上线运营</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模型交付</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模型部署</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模型监控</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6849952" cy="271612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明确需求</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目标人群：新客，优质老客，逾期老客</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给与产品：额度，利率</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市场策略：冷启动，开拓市场，改善营收</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使用时限：紧急使用，长期部署</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举例</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业务需要针对全新客户开放一个小额现金贷产品，抢占新市场</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针对高风险薄数据新客的申请评分卡</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10197022" cy="468589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模型设计</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业务抽象成分类</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回归问题</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风控场景下问题通常都可以转化为二分类问题：</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信用评分模型期望用于预测一个用户是否会逾期，逾期用户</a:t>
            </a:r>
            <a:r>
              <a:rPr lang="en-US" altLang="zh-CN" sz="1600" dirty="0">
                <a:latin typeface="Alibaba PuHuiTi R" pitchFamily="18" charset="-122"/>
                <a:ea typeface="Alibaba PuHuiTi R" pitchFamily="18" charset="-122"/>
                <a:cs typeface="Alibaba PuHuiTi R" pitchFamily="18" charset="-122"/>
              </a:rPr>
              <a:t>1</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营销模型期望用于预测一个用户被营销后是否会来贷款，没贷用户</a:t>
            </a:r>
            <a:r>
              <a:rPr lang="en-US" altLang="zh-CN" sz="1600" dirty="0">
                <a:latin typeface="Alibaba PuHuiTi R" pitchFamily="18" charset="-122"/>
                <a:ea typeface="Alibaba PuHuiTi R" pitchFamily="18" charset="-122"/>
                <a:cs typeface="Alibaba PuHuiTi R" pitchFamily="18" charset="-122"/>
              </a:rPr>
              <a:t>1</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失联模型期望用于预测一个用户是否会失联，失联用户</a:t>
            </a:r>
            <a:r>
              <a:rPr lang="en-US" altLang="zh-CN" sz="1600" dirty="0">
                <a:latin typeface="Alibaba PuHuiTi R" pitchFamily="18" charset="-122"/>
                <a:ea typeface="Alibaba PuHuiTi R" pitchFamily="18" charset="-122"/>
                <a:cs typeface="Alibaba PuHuiTi R" pitchFamily="18" charset="-122"/>
              </a:rPr>
              <a:t>1</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风控业务中，只有欺诈检测不是二分类问题。因为样本数量不足，可能是一个无监督学习模型</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模型算法</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规则模型</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逻辑回归</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集成学习</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融合模型</a:t>
            </a:r>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模型输入</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数据源</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时间跨度</a:t>
            </a:r>
          </a:p>
          <a:p>
            <a:pPr lvl="2"/>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11293476" cy="517834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模型设计</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标签定义</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在构建信贷评分模型时，原始数据中只有每个人的当前逾期情况，没有负样本，负样本需要人为构建</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通常选一个截断点（阈值），当逾期超过某个阈值时，就认定该样本是一个负样本，未来不会还钱</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比如逾期</a:t>
            </a:r>
            <a:r>
              <a:rPr lang="en-US" altLang="zh-CN" sz="1600" dirty="0">
                <a:latin typeface="Alibaba PuHuiTi R" pitchFamily="18" charset="-122"/>
                <a:ea typeface="Alibaba PuHuiTi R" pitchFamily="18" charset="-122"/>
                <a:cs typeface="Alibaba PuHuiTi R" pitchFamily="18" charset="-122"/>
              </a:rPr>
              <a:t>15</a:t>
            </a:r>
            <a:r>
              <a:rPr lang="zh-CN" altLang="en-US" sz="1600" dirty="0">
                <a:latin typeface="Alibaba PuHuiTi R" pitchFamily="18" charset="-122"/>
                <a:ea typeface="Alibaba PuHuiTi R" pitchFamily="18" charset="-122"/>
                <a:cs typeface="Alibaba PuHuiTi R" pitchFamily="18" charset="-122"/>
              </a:rPr>
              <a:t>天为正负样本的标记阈值，</a:t>
            </a:r>
            <a:r>
              <a:rPr lang="en-GB" altLang="zh-CN" sz="1600" dirty="0">
                <a:latin typeface="Alibaba PuHuiTi R" pitchFamily="18" charset="-122"/>
                <a:ea typeface="Alibaba PuHuiTi R" pitchFamily="18" charset="-122"/>
                <a:cs typeface="Alibaba PuHuiTi R" pitchFamily="18" charset="-122"/>
              </a:rPr>
              <a:t>Y = 1</a:t>
            </a:r>
            <a:r>
              <a:rPr lang="zh-CN" altLang="en-US" sz="1600" dirty="0">
                <a:latin typeface="Alibaba PuHuiTi R" pitchFamily="18" charset="-122"/>
                <a:ea typeface="Alibaba PuHuiTi R" pitchFamily="18" charset="-122"/>
                <a:cs typeface="Alibaba PuHuiTi R" pitchFamily="18" charset="-122"/>
              </a:rPr>
              <a:t>的客户均是逾期超过</a:t>
            </a:r>
            <a:r>
              <a:rPr lang="en-US" altLang="zh-CN" sz="1600" dirty="0">
                <a:latin typeface="Alibaba PuHuiTi R" pitchFamily="18" charset="-122"/>
                <a:ea typeface="Alibaba PuHuiTi R" pitchFamily="18" charset="-122"/>
                <a:cs typeface="Alibaba PuHuiTi R" pitchFamily="18" charset="-122"/>
              </a:rPr>
              <a:t>15</a:t>
            </a:r>
            <a:r>
              <a:rPr lang="zh-CN" altLang="en-US" sz="1600" dirty="0">
                <a:latin typeface="Alibaba PuHuiTi R" pitchFamily="18" charset="-122"/>
                <a:ea typeface="Alibaba PuHuiTi R" pitchFamily="18" charset="-122"/>
                <a:cs typeface="Alibaba PuHuiTi R" pitchFamily="18" charset="-122"/>
              </a:rPr>
              <a:t>天的客户</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逾期</a:t>
            </a:r>
            <a:r>
              <a:rPr lang="en-US" altLang="zh-CN" sz="1600" dirty="0">
                <a:latin typeface="Alibaba PuHuiTi R" pitchFamily="18" charset="-122"/>
                <a:ea typeface="Alibaba PuHuiTi R" pitchFamily="18" charset="-122"/>
                <a:cs typeface="Alibaba PuHuiTi R" pitchFamily="18" charset="-122"/>
              </a:rPr>
              <a:t>&gt;15</a:t>
            </a:r>
            <a:r>
              <a:rPr lang="zh-CN" altLang="en-US" sz="1600" dirty="0">
                <a:latin typeface="Alibaba PuHuiTi R" pitchFamily="18" charset="-122"/>
                <a:ea typeface="Alibaba PuHuiTi R" pitchFamily="18" charset="-122"/>
                <a:cs typeface="Alibaba PuHuiTi R" pitchFamily="18" charset="-122"/>
              </a:rPr>
              <a:t>天时 </a:t>
            </a:r>
            <a:r>
              <a:rPr lang="en-GB" altLang="zh-CN" sz="1600" dirty="0">
                <a:latin typeface="Alibaba PuHuiTi R" pitchFamily="18" charset="-122"/>
                <a:ea typeface="Alibaba PuHuiTi R" pitchFamily="18" charset="-122"/>
                <a:cs typeface="Alibaba PuHuiTi R" pitchFamily="18" charset="-122"/>
              </a:rPr>
              <a:t>Y = 1</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那么</a:t>
            </a:r>
            <a:r>
              <a:rPr lang="en-GB" altLang="zh-CN" sz="1600" dirty="0">
                <a:latin typeface="Alibaba PuHuiTi R" pitchFamily="18" charset="-122"/>
                <a:ea typeface="Alibaba PuHuiTi R" pitchFamily="18" charset="-122"/>
                <a:cs typeface="Alibaba PuHuiTi R" pitchFamily="18" charset="-122"/>
              </a:rPr>
              <a:t>Y=0</a:t>
            </a:r>
            <a:r>
              <a:rPr lang="zh-CN" altLang="en-US" sz="1600" dirty="0">
                <a:latin typeface="Alibaba PuHuiTi R" pitchFamily="18" charset="-122"/>
                <a:ea typeface="Alibaba PuHuiTi R" pitchFamily="18" charset="-122"/>
                <a:cs typeface="Alibaba PuHuiTi R" pitchFamily="18" charset="-122"/>
              </a:rPr>
              <a:t>如何定义</a:t>
            </a:r>
            <a:endParaRPr lang="en-US" altLang="zh-CN" sz="1600" dirty="0">
              <a:latin typeface="Alibaba PuHuiTi R" pitchFamily="18" charset="-122"/>
              <a:ea typeface="Alibaba PuHuiTi R" pitchFamily="18" charset="-122"/>
              <a:cs typeface="Alibaba PuHuiTi R" pitchFamily="18" charset="-122"/>
            </a:endParaRP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只会将按时还款和逾期较少的那一部分人标记为</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。如：将逾期</a:t>
            </a:r>
            <a:r>
              <a:rPr lang="en-US" altLang="zh-CN" sz="1600" dirty="0">
                <a:latin typeface="Alibaba PuHuiTi R" pitchFamily="18" charset="-122"/>
                <a:ea typeface="Alibaba PuHuiTi R" pitchFamily="18" charset="-122"/>
                <a:cs typeface="Alibaba PuHuiTi R" pitchFamily="18" charset="-122"/>
              </a:rPr>
              <a:t>&lt;5</a:t>
            </a:r>
            <a:r>
              <a:rPr lang="zh-CN" altLang="en-US" sz="1600" dirty="0">
                <a:latin typeface="Alibaba PuHuiTi R" pitchFamily="18" charset="-122"/>
                <a:ea typeface="Alibaba PuHuiTi R" pitchFamily="18" charset="-122"/>
                <a:cs typeface="Alibaba PuHuiTi R" pitchFamily="18" charset="-122"/>
              </a:rPr>
              <a:t>天和没有逾期的人作为正样本</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逾期</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15</a:t>
            </a:r>
            <a:r>
              <a:rPr lang="zh-CN" altLang="en-US" sz="1600" dirty="0">
                <a:latin typeface="Alibaba PuHuiTi R" pitchFamily="18" charset="-122"/>
                <a:ea typeface="Alibaba PuHuiTi R" pitchFamily="18" charset="-122"/>
                <a:cs typeface="Alibaba PuHuiTi R" pitchFamily="18" charset="-122"/>
              </a:rPr>
              <a:t>天的数据（灰样本）会从样本中去掉，去掉“灰样本”，对模型学习更加有利。</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“灰样本”通常放入测试集中，用于确保模型在训练结束后，对该部分样本也有区分能力。</a:t>
            </a:r>
          </a:p>
          <a:p>
            <a:pPr marL="742950" lvl="1"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样本选取</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代表性：样本必须能够充分代表总体。如消费贷客群数据不能直接用到小额现金贷场景</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充分性：样本集的数量必须满足一定要求。评分卡建模通常要求正负样本的数量都不少于</a:t>
            </a:r>
            <a:r>
              <a:rPr lang="en-US" altLang="zh-CN" sz="1600" dirty="0">
                <a:latin typeface="Alibaba PuHuiTi R" pitchFamily="18" charset="-122"/>
                <a:ea typeface="Alibaba PuHuiTi R" pitchFamily="18" charset="-122"/>
                <a:cs typeface="Alibaba PuHuiTi R" pitchFamily="18" charset="-122"/>
              </a:rPr>
              <a:t>1500</a:t>
            </a:r>
            <a:r>
              <a:rPr lang="zh-CN" altLang="en-US" sz="1600" dirty="0">
                <a:latin typeface="Alibaba PuHuiTi R" pitchFamily="18" charset="-122"/>
                <a:ea typeface="Alibaba PuHuiTi R" pitchFamily="18" charset="-122"/>
                <a:cs typeface="Alibaba PuHuiTi R" pitchFamily="18" charset="-122"/>
              </a:rPr>
              <a:t>个</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时效性：在满足样本量充足的情况下，通常要求样本的观测期与实际应用时间节点越接近越好</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如银行等客群稳定的场景，观察期可长达一年半至两年。</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排除性</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虽然建模样本需要具有代表整体的能力，但某些法律规定不满足特定场景贷款需求的用户不应作为样本</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如对行为评分卡用户、无还款表现或欺诈用户均不应放入当前样本集。</a:t>
            </a: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评分卡建模通常要求正负样本的数量</a:t>
            </a:r>
            <a:r>
              <a:rPr lang="en-US" altLang="zh-CN" sz="1600" dirty="0">
                <a:latin typeface="Alibaba PuHuiTi R" pitchFamily="18" charset="-122"/>
                <a:ea typeface="Alibaba PuHuiTi R" pitchFamily="18" charset="-122"/>
                <a:cs typeface="Alibaba PuHuiTi R" pitchFamily="18" charset="-122"/>
              </a:rPr>
              <a:t>&gt;=1500</a:t>
            </a:r>
            <a:r>
              <a:rPr lang="zh-CN" altLang="en-US" sz="1600" dirty="0">
                <a:latin typeface="Alibaba PuHuiTi R" pitchFamily="18" charset="-122"/>
                <a:ea typeface="Alibaba PuHuiTi R" pitchFamily="18" charset="-122"/>
                <a:cs typeface="Alibaba PuHuiTi R" pitchFamily="18" charset="-122"/>
              </a:rPr>
              <a:t>，但总样本量超过</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万时</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许多模型的效果不再随着样本量的增加而有显著提升，而且数据处理与模型训练过程通常较为耗时。</a:t>
            </a:r>
          </a:p>
          <a:p>
            <a:pPr lvl="2"/>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常见信贷风险都有哪些</a:t>
            </a:r>
            <a:r>
              <a:rPr lang="en-US" altLang="zh-CN" dirty="0"/>
              <a:t>?</a:t>
            </a:r>
          </a:p>
          <a:p>
            <a:pPr lvl="1"/>
            <a:r>
              <a:rPr lang="zh-CN" altLang="en-US" b="0" dirty="0">
                <a:latin typeface="Alibaba PuHuiTi R" pitchFamily="18" charset="-122"/>
                <a:ea typeface="Alibaba PuHuiTi R" pitchFamily="18" charset="-122"/>
                <a:cs typeface="Alibaba PuHuiTi R" pitchFamily="18" charset="-122"/>
              </a:rPr>
              <a:t>信用风险</a:t>
            </a:r>
          </a:p>
          <a:p>
            <a:pPr lvl="1"/>
            <a:r>
              <a:rPr lang="zh-CN" altLang="en-US" b="0" dirty="0">
                <a:latin typeface="Alibaba PuHuiTi R" pitchFamily="18" charset="-122"/>
                <a:ea typeface="Alibaba PuHuiTi R" pitchFamily="18" charset="-122"/>
                <a:cs typeface="Alibaba PuHuiTi R" pitchFamily="18" charset="-122"/>
              </a:rPr>
              <a:t>欺诈风险</a:t>
            </a:r>
            <a:endParaRPr lang="en-US" altLang="zh-CN" b="0" dirty="0">
              <a:latin typeface="Alibaba PuHuiTi R" pitchFamily="18" charset="-122"/>
              <a:ea typeface="Alibaba PuHuiTi R" pitchFamily="18" charset="-122"/>
              <a:cs typeface="Alibaba PuHuiTi R" pitchFamily="18" charset="-122"/>
            </a:endParaRPr>
          </a:p>
          <a:p>
            <a:r>
              <a:rPr lang="zh-CN" altLang="en-US" dirty="0"/>
              <a:t>机器学习风控模型的优势</a:t>
            </a:r>
            <a:r>
              <a:rPr lang="en-US" altLang="zh-CN" dirty="0"/>
              <a:t>?</a:t>
            </a:r>
          </a:p>
          <a:p>
            <a:pPr lvl="1"/>
            <a:r>
              <a:rPr lang="zh-CN" altLang="en-US" b="0" dirty="0">
                <a:latin typeface="Alibaba PuHuiTi R" pitchFamily="18" charset="-122"/>
                <a:ea typeface="Alibaba PuHuiTi R" pitchFamily="18" charset="-122"/>
                <a:cs typeface="Alibaba PuHuiTi R" pitchFamily="18" charset="-122"/>
              </a:rPr>
              <a:t>批量，迅速，准确，同时处理大量贷款请求</a:t>
            </a:r>
          </a:p>
          <a:p>
            <a:pPr lvl="1"/>
            <a:r>
              <a:rPr lang="zh-CN" altLang="en-US" b="0" dirty="0">
                <a:latin typeface="Alibaba PuHuiTi R" pitchFamily="18" charset="-122"/>
                <a:ea typeface="Alibaba PuHuiTi R" pitchFamily="18" charset="-122"/>
                <a:cs typeface="Alibaba PuHuiTi R" pitchFamily="18" charset="-122"/>
              </a:rPr>
              <a:t>在零售信贷业务场景下，与人工审核相比优势显著</a:t>
            </a:r>
            <a:endParaRPr lang="en-US" altLang="zh-CN"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10745249" cy="419345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模型设计</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样本选取</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如果样本量过大，会为训练过程增加不必要的负担，需要对样本做欠采样（</a:t>
            </a:r>
            <a:r>
              <a:rPr lang="en-GB" altLang="zh-CN" sz="1600" dirty="0">
                <a:latin typeface="Alibaba PuHuiTi R" pitchFamily="18" charset="-122"/>
                <a:ea typeface="Alibaba PuHuiTi R" pitchFamily="18" charset="-122"/>
                <a:cs typeface="Alibaba PuHuiTi R" pitchFamily="18" charset="-122"/>
              </a:rPr>
              <a:t>Subsampling</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处理。</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由于负样本通常较少，因此通常只针对正样本进行欠采样。常见的欠采样方法分为：</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随机欠采样：直接将正样本欠采样至预期比例。</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分层抽样：保证抽样后，开发样本、验证样本与时间外样本中的正负样本比例相同。</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等比例抽样：将正样本欠采样至正负样本比例相等，即正样本量与负样本量之比为</a:t>
            </a:r>
            <a:r>
              <a:rPr lang="en-US" altLang="zh-CN" sz="1600" dirty="0">
                <a:latin typeface="Alibaba PuHuiTi R" pitchFamily="18" charset="-122"/>
                <a:ea typeface="Alibaba PuHuiTi R" pitchFamily="18" charset="-122"/>
                <a:cs typeface="Alibaba PuHuiTi R" pitchFamily="18" charset="-122"/>
              </a:rPr>
              <a:t>1:1</a:t>
            </a:r>
            <a:endParaRPr lang="zh-CN" altLang="en-US" sz="1600" dirty="0">
              <a:latin typeface="Alibaba PuHuiTi R" pitchFamily="18" charset="-122"/>
              <a:ea typeface="Alibaba PuHuiTi R" pitchFamily="18" charset="-122"/>
              <a:cs typeface="Alibaba PuHuiTi R" pitchFamily="18" charset="-122"/>
            </a:endParaRP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当负样本较少的时候，需要进行代价敏感加权或过采样（</a:t>
            </a:r>
            <a:r>
              <a:rPr lang="en-GB" altLang="zh-CN" sz="1600" dirty="0">
                <a:latin typeface="Alibaba PuHuiTi R" pitchFamily="18" charset="-122"/>
                <a:ea typeface="Alibaba PuHuiTi R" pitchFamily="18" charset="-122"/>
                <a:cs typeface="Alibaba PuHuiTi R" pitchFamily="18" charset="-122"/>
              </a:rPr>
              <a:t>Oversampling</a:t>
            </a:r>
            <a:r>
              <a:rPr lang="zh-CN" altLang="en-GB"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处理</a:t>
            </a:r>
          </a:p>
          <a:p>
            <a:pPr marL="1200150" lvl="2" indent="-285750">
              <a:buFont typeface="Wingdings" panose="05000000000000000000" pitchFamily="2" charset="2"/>
              <a:buChar char="u"/>
            </a:pPr>
            <a:endParaRPr lang="zh-CN" altLang="en-US"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观察期和表现期</a:t>
            </a:r>
          </a:p>
          <a:p>
            <a:pPr marL="1657350" lvl="3" indent="-285750">
              <a:buFont typeface="Wingdings" panose="05000000000000000000" pitchFamily="2" charset="2"/>
              <a:buChar char="p"/>
            </a:pPr>
            <a:r>
              <a:rPr lang="zh-CN" altLang="en-US" sz="1600" dirty="0">
                <a:latin typeface="Alibaba PuHuiTi R" pitchFamily="18" charset="-122"/>
                <a:ea typeface="Alibaba PuHuiTi R" pitchFamily="18" charset="-122"/>
                <a:cs typeface="Alibaba PuHuiTi R" pitchFamily="18" charset="-122"/>
              </a:rPr>
              <a:t>观察期是指用户申请信贷产品前的时间段</a:t>
            </a:r>
          </a:p>
          <a:p>
            <a:pPr marL="1657350" lvl="3" indent="-285750">
              <a:buFont typeface="Wingdings" panose="05000000000000000000" pitchFamily="2" charset="2"/>
              <a:buChar char="p"/>
            </a:pPr>
            <a:r>
              <a:rPr lang="zh-CN" altLang="en-US" sz="1600" dirty="0">
                <a:latin typeface="Alibaba PuHuiTi R" pitchFamily="18" charset="-122"/>
                <a:ea typeface="Alibaba PuHuiTi R" pitchFamily="18" charset="-122"/>
                <a:cs typeface="Alibaba PuHuiTi R" pitchFamily="18" charset="-122"/>
              </a:rPr>
              <a:t>表现期是定义好坏标签的时间窗口，如果在该时间窗口内触发坏定义就是坏样本，反之就是好样本。</a:t>
            </a:r>
          </a:p>
          <a:p>
            <a:pPr marL="1657350" lvl="3" indent="-285750">
              <a:buFont typeface="Wingdings" panose="05000000000000000000" pitchFamily="2" charset="2"/>
              <a:buChar char="p"/>
            </a:pPr>
            <a:r>
              <a:rPr lang="zh-CN" altLang="en-US" sz="1600" dirty="0">
                <a:latin typeface="Alibaba PuHuiTi R" pitchFamily="18" charset="-122"/>
                <a:ea typeface="Alibaba PuHuiTi R" pitchFamily="18" charset="-122"/>
                <a:cs typeface="Alibaba PuHuiTi R" pitchFamily="18" charset="-122"/>
              </a:rPr>
              <a:t>举例</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要建立</a:t>
            </a:r>
            <a:r>
              <a:rPr lang="en-GB" altLang="zh-CN" sz="1600" dirty="0">
                <a:latin typeface="Alibaba PuHuiTi R" pitchFamily="18" charset="-122"/>
                <a:ea typeface="Alibaba PuHuiTi R" pitchFamily="18" charset="-122"/>
                <a:cs typeface="Alibaba PuHuiTi R" pitchFamily="18" charset="-122"/>
              </a:rPr>
              <a:t>A</a:t>
            </a:r>
            <a:r>
              <a:rPr lang="zh-CN" altLang="en-US" sz="1600" dirty="0">
                <a:latin typeface="Alibaba PuHuiTi R" pitchFamily="18" charset="-122"/>
                <a:ea typeface="Alibaba PuHuiTi R" pitchFamily="18" charset="-122"/>
                <a:cs typeface="Alibaba PuHuiTi R" pitchFamily="18" charset="-122"/>
              </a:rPr>
              <a:t>卡模型</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观察期</a:t>
            </a:r>
            <a:r>
              <a:rPr lang="en-US" altLang="zh-CN" sz="1600" dirty="0">
                <a:latin typeface="Alibaba PuHuiTi R" pitchFamily="18" charset="-122"/>
                <a:ea typeface="Alibaba PuHuiTi R" pitchFamily="18" charset="-122"/>
                <a:cs typeface="Alibaba PuHuiTi R" pitchFamily="18" charset="-122"/>
              </a:rPr>
              <a:t>12</a:t>
            </a:r>
            <a:r>
              <a:rPr lang="zh-CN" altLang="en-US" sz="1600" dirty="0">
                <a:latin typeface="Alibaba PuHuiTi R" pitchFamily="18" charset="-122"/>
                <a:ea typeface="Alibaba PuHuiTi R" pitchFamily="18" charset="-122"/>
                <a:cs typeface="Alibaba PuHuiTi R" pitchFamily="18" charset="-122"/>
              </a:rPr>
              <a:t>个月</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表现期</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个月</a:t>
            </a:r>
          </a:p>
          <a:p>
            <a:pPr marL="2171700" lvl="4"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用户贷款前</a:t>
            </a:r>
            <a:r>
              <a:rPr lang="en-US" altLang="zh-CN" sz="1600" dirty="0">
                <a:latin typeface="Alibaba PuHuiTi R" pitchFamily="18" charset="-122"/>
                <a:ea typeface="Alibaba PuHuiTi R" pitchFamily="18" charset="-122"/>
                <a:cs typeface="Alibaba PuHuiTi R" pitchFamily="18" charset="-122"/>
              </a:rPr>
              <a:t>12</a:t>
            </a:r>
            <a:r>
              <a:rPr lang="zh-CN" altLang="en-US" sz="1600" dirty="0">
                <a:latin typeface="Alibaba PuHuiTi R" pitchFamily="18" charset="-122"/>
                <a:ea typeface="Alibaba PuHuiTi R" pitchFamily="18" charset="-122"/>
                <a:cs typeface="Alibaba PuHuiTi R" pitchFamily="18" charset="-122"/>
              </a:rPr>
              <a:t>个月的历史行为表现作为变量，用于后续建模</a:t>
            </a:r>
          </a:p>
          <a:p>
            <a:pPr marL="2171700" lvl="4"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如设定用户在到期</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个月内未还款，即认为用户为负样本，则称表现期为</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个月</a:t>
            </a:r>
          </a:p>
          <a:p>
            <a:pPr marL="1200150" lvl="2" indent="-285750">
              <a:buFont typeface="Wingdings" panose="05000000000000000000" pitchFamily="2" charset="2"/>
              <a:buChar char="u"/>
            </a:pPr>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5774338" cy="271612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模型设计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如何确定合适的逾期标签阈值以及观察期表现期</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结合滚动率分析和</a:t>
            </a:r>
            <a:r>
              <a:rPr lang="en-US" altLang="zh-CN" sz="1600" dirty="0">
                <a:latin typeface="Alibaba PuHuiTi R" pitchFamily="18" charset="-122"/>
                <a:ea typeface="Alibaba PuHuiTi R" pitchFamily="18" charset="-122"/>
                <a:cs typeface="Alibaba PuHuiTi R" pitchFamily="18" charset="-122"/>
              </a:rPr>
              <a:t>Vintage</a:t>
            </a:r>
            <a:r>
              <a:rPr lang="zh-CN" altLang="en-US" sz="1600" dirty="0">
                <a:latin typeface="Alibaba PuHuiTi R" pitchFamily="18" charset="-122"/>
                <a:ea typeface="Alibaba PuHuiTi R" pitchFamily="18" charset="-122"/>
                <a:cs typeface="Alibaba PuHuiTi R" pitchFamily="18" charset="-122"/>
              </a:rPr>
              <a:t>分析</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滚动率分析用于定义客户的好坏程度</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Vintage</a:t>
            </a:r>
            <a:r>
              <a:rPr lang="zh-CN" altLang="en-US" sz="1600" dirty="0">
                <a:latin typeface="Alibaba PuHuiTi R" pitchFamily="18" charset="-122"/>
                <a:ea typeface="Alibaba PuHuiTi R" pitchFamily="18" charset="-122"/>
                <a:cs typeface="Alibaba PuHuiTi R" pitchFamily="18" charset="-122"/>
              </a:rPr>
              <a:t>分析用于确定合适的表现期</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6596678" cy="197746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定义目标变量</a:t>
            </a:r>
            <a:r>
              <a:rPr lang="en-US"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的具体操作步骤为：</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利用滚动率分析定义坏客户，如下图中定义：</a:t>
            </a:r>
            <a:r>
              <a:rPr lang="en-US" altLang="zh-CN" sz="1600" dirty="0">
                <a:latin typeface="Alibaba PuHuiTi R" pitchFamily="18" charset="-122"/>
                <a:ea typeface="Alibaba PuHuiTi R" pitchFamily="18" charset="-122"/>
                <a:cs typeface="Alibaba PuHuiTi R" pitchFamily="18" charset="-122"/>
              </a:rPr>
              <a:t>M4+</a:t>
            </a:r>
            <a:r>
              <a:rPr lang="zh-CN" altLang="en-US" sz="1600" dirty="0">
                <a:latin typeface="Alibaba PuHuiTi R" pitchFamily="18" charset="-122"/>
                <a:ea typeface="Alibaba PuHuiTi R" pitchFamily="18" charset="-122"/>
                <a:cs typeface="Alibaba PuHuiTi R" pitchFamily="18" charset="-122"/>
              </a:rPr>
              <a:t>为坏客户</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algn="l"/>
            <a:endParaRPr lang="zh-CN" altLang="en-US" sz="1600" b="0" i="0" dirty="0">
              <a:solidFill>
                <a:srgbClr val="121212"/>
              </a:solidFill>
              <a:effectLst/>
              <a:latin typeface="-apple-system"/>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u"/>
            </a:pPr>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1659" y="2125897"/>
            <a:ext cx="7222789" cy="438423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9663223" cy="542456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定义目标变量</a:t>
            </a:r>
            <a:r>
              <a:rPr lang="en-US" altLang="zh-CN" sz="1600" dirty="0">
                <a:latin typeface="Alibaba PuHuiTi R" pitchFamily="18" charset="-122"/>
                <a:ea typeface="Alibaba PuHuiTi R" pitchFamily="18" charset="-122"/>
                <a:cs typeface="Alibaba PuHuiTi R" pitchFamily="18" charset="-122"/>
              </a:rPr>
              <a:t>Y</a:t>
            </a:r>
            <a:r>
              <a:rPr lang="zh-CN" altLang="en-US" sz="1600" dirty="0">
                <a:latin typeface="Alibaba PuHuiTi R" pitchFamily="18" charset="-122"/>
                <a:ea typeface="Alibaba PuHuiTi R" pitchFamily="18" charset="-122"/>
                <a:cs typeface="Alibaba PuHuiTi R" pitchFamily="18" charset="-122"/>
              </a:rPr>
              <a:t>的具体操作步骤为：</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以</a:t>
            </a:r>
            <a:r>
              <a:rPr lang="en-US" altLang="zh-CN" sz="1600" dirty="0">
                <a:latin typeface="Alibaba PuHuiTi R" pitchFamily="18" charset="-122"/>
                <a:ea typeface="Alibaba PuHuiTi R" pitchFamily="18" charset="-122"/>
                <a:cs typeface="Alibaba PuHuiTi R" pitchFamily="18" charset="-122"/>
              </a:rPr>
              <a:t>M4+</a:t>
            </a:r>
            <a:r>
              <a:rPr lang="zh-CN" altLang="en-US" sz="1600" dirty="0">
                <a:latin typeface="Alibaba PuHuiTi R" pitchFamily="18" charset="-122"/>
                <a:ea typeface="Alibaba PuHuiTi R" pitchFamily="18" charset="-122"/>
                <a:cs typeface="Alibaba PuHuiTi R" pitchFamily="18" charset="-122"/>
              </a:rPr>
              <a:t>作为资产质量指标，统计</a:t>
            </a:r>
            <a:r>
              <a:rPr lang="en-US" altLang="zh-CN" sz="1600" dirty="0">
                <a:latin typeface="Alibaba PuHuiTi R" pitchFamily="18" charset="-122"/>
                <a:ea typeface="Alibaba PuHuiTi R" pitchFamily="18" charset="-122"/>
                <a:cs typeface="Alibaba PuHuiTi R" pitchFamily="18" charset="-122"/>
              </a:rPr>
              <a:t>Vintage</a:t>
            </a:r>
            <a:r>
              <a:rPr lang="zh-CN" altLang="en-US" sz="1600" dirty="0">
                <a:latin typeface="Alibaba PuHuiTi R" pitchFamily="18" charset="-122"/>
                <a:ea typeface="Alibaba PuHuiTi R" pitchFamily="18" charset="-122"/>
                <a:cs typeface="Alibaba PuHuiTi R" pitchFamily="18" charset="-122"/>
              </a:rPr>
              <a:t>数据表，绘制</a:t>
            </a:r>
            <a:r>
              <a:rPr lang="en-US" altLang="zh-CN" sz="1600" dirty="0">
                <a:latin typeface="Alibaba PuHuiTi R" pitchFamily="18" charset="-122"/>
                <a:ea typeface="Alibaba PuHuiTi R" pitchFamily="18" charset="-122"/>
                <a:cs typeface="Alibaba PuHuiTi R" pitchFamily="18" charset="-122"/>
              </a:rPr>
              <a:t>Vintage</a:t>
            </a:r>
            <a:r>
              <a:rPr lang="zh-CN" altLang="en-US" sz="1600" dirty="0">
                <a:latin typeface="Alibaba PuHuiTi R" pitchFamily="18" charset="-122"/>
                <a:ea typeface="Alibaba PuHuiTi R" pitchFamily="18" charset="-122"/>
                <a:cs typeface="Alibaba PuHuiTi R" pitchFamily="18" charset="-122"/>
              </a:rPr>
              <a:t>曲线。目的是分析账户成熟期，</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例如下图案例确定：账户成熟期是</a:t>
            </a:r>
            <a:r>
              <a:rPr lang="en-US" altLang="zh-CN" sz="1600" dirty="0">
                <a:latin typeface="Alibaba PuHuiTi R" pitchFamily="18" charset="-122"/>
                <a:ea typeface="Alibaba PuHuiTi R" pitchFamily="18" charset="-122"/>
                <a:cs typeface="Alibaba PuHuiTi R" pitchFamily="18" charset="-122"/>
              </a:rPr>
              <a:t>9</a:t>
            </a:r>
            <a:r>
              <a:rPr lang="zh-CN" altLang="en-US" sz="1600" dirty="0">
                <a:latin typeface="Alibaba PuHuiTi R" pitchFamily="18" charset="-122"/>
                <a:ea typeface="Alibaba PuHuiTi R" pitchFamily="18" charset="-122"/>
                <a:cs typeface="Alibaba PuHuiTi R" pitchFamily="18" charset="-122"/>
              </a:rPr>
              <a:t>个月</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endPar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endParaRPr>
          </a:p>
          <a:p>
            <a:pPr lvl="1"/>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最终</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Y</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标签定义为 账户经过表现期</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9</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个月后</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 </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逾期状态为</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M4+(</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逾期超过</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90</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天</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 </a:t>
            </a:r>
            <a:r>
              <a:rPr kumimoji="1" lang="zh-CN" altLang="en-US" sz="1600" dirty="0">
                <a:solidFill>
                  <a:schemeClr val="tx1">
                    <a:lumMod val="65000"/>
                    <a:lumOff val="35000"/>
                  </a:schemeClr>
                </a:solidFill>
                <a:latin typeface="Alibaba PuHuiTi R" pitchFamily="18" charset="-122"/>
                <a:ea typeface="Alibaba PuHuiTi R" pitchFamily="18" charset="-122"/>
                <a:cs typeface="Alibaba PuHuiTi R" pitchFamily="18" charset="-122"/>
              </a:rPr>
              <a:t>此时</a:t>
            </a:r>
            <a:r>
              <a:rPr kumimoji="1" lang="en-US" altLang="zh-CN" sz="1600" dirty="0">
                <a:solidFill>
                  <a:schemeClr val="tx1">
                    <a:lumMod val="65000"/>
                    <a:lumOff val="35000"/>
                  </a:schemeClr>
                </a:solidFill>
                <a:latin typeface="Alibaba PuHuiTi R" pitchFamily="18" charset="-122"/>
                <a:ea typeface="Alibaba PuHuiTi R" pitchFamily="18" charset="-122"/>
                <a:cs typeface="Alibaba PuHuiTi R" pitchFamily="18" charset="-122"/>
              </a:rPr>
              <a:t>Y=1</a:t>
            </a:r>
          </a:p>
          <a:p>
            <a:pPr marL="1200150" lvl="2" indent="-285750">
              <a:buFont typeface="Wingdings" panose="05000000000000000000" pitchFamily="2" charset="2"/>
              <a:buChar char="u"/>
            </a:pPr>
            <a:endParaRPr kumimoji="1" lang="en-US" altLang="zh-CN" sz="1050" dirty="0">
              <a:solidFill>
                <a:schemeClr val="tx1">
                  <a:lumMod val="65000"/>
                  <a:lumOff val="35000"/>
                </a:schemeClr>
              </a:solidFill>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3"/>
          <a:stretch>
            <a:fillRect/>
          </a:stretch>
        </p:blipFill>
        <p:spPr>
          <a:xfrm>
            <a:off x="1470990" y="2451362"/>
            <a:ext cx="9218557" cy="3879864"/>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10673115" cy="181588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模型设计</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样本选取</a:t>
            </a:r>
            <a:endParaRPr lang="en-US" altLang="zh-CN" sz="1600" dirty="0">
              <a:latin typeface="Alibaba PuHuiTi R" pitchFamily="18" charset="-122"/>
              <a:ea typeface="Alibaba PuHuiTi R" pitchFamily="18" charset="-122"/>
              <a:cs typeface="Alibaba PuHuiTi R" pitchFamily="18" charset="-122"/>
            </a:endParaRPr>
          </a:p>
          <a:p>
            <a:pPr marL="1257300" lvl="2" indent="-342900">
              <a:buFont typeface="Wingdings" panose="05000000000000000000" pitchFamily="2" charset="2"/>
              <a:buChar char="u"/>
            </a:pPr>
            <a:r>
              <a:rPr lang="zh-CN" altLang="en-US" sz="1600" dirty="0">
                <a:latin typeface="Alibaba PuHuiTi R" pitchFamily="18" charset="-122"/>
                <a:ea typeface="Alibaba PuHuiTi R" pitchFamily="18" charset="-122"/>
                <a:cs typeface="Alibaba PuHuiTi R" pitchFamily="18" charset="-122"/>
              </a:rPr>
              <a:t>训练数据测试数据划分，数据集在建模前需要划分为</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个子集：</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开发样本（</a:t>
            </a:r>
            <a:r>
              <a:rPr lang="en-GB" altLang="zh-CN" sz="1600" dirty="0">
                <a:latin typeface="Alibaba PuHuiTi R" pitchFamily="18" charset="-122"/>
                <a:ea typeface="Alibaba PuHuiTi R" pitchFamily="18" charset="-122"/>
                <a:cs typeface="Alibaba PuHuiTi R" pitchFamily="18" charset="-122"/>
              </a:rPr>
              <a:t>Develop</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开发样本与验证样本使用分层抽样划分，保证两个数据集中负样本占比相同</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验证样本（</a:t>
            </a:r>
            <a:r>
              <a:rPr lang="en-GB" altLang="zh-CN" sz="1600" dirty="0">
                <a:latin typeface="Alibaba PuHuiTi R" pitchFamily="18" charset="-122"/>
                <a:ea typeface="Alibaba PuHuiTi R" pitchFamily="18" charset="-122"/>
                <a:cs typeface="Alibaba PuHuiTi R" pitchFamily="18" charset="-122"/>
              </a:rPr>
              <a:t>Valuation</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开发样本与验证样本的比例为</a:t>
            </a:r>
            <a:r>
              <a:rPr lang="en-US" altLang="zh-CN" sz="1600" dirty="0">
                <a:latin typeface="Alibaba PuHuiTi R" pitchFamily="18" charset="-122"/>
                <a:ea typeface="Alibaba PuHuiTi R" pitchFamily="18" charset="-122"/>
                <a:cs typeface="Alibaba PuHuiTi R" pitchFamily="18" charset="-122"/>
              </a:rPr>
              <a:t>6:4</a:t>
            </a:r>
          </a:p>
          <a:p>
            <a:pPr marL="1714500" lvl="3"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时间外样本（</a:t>
            </a:r>
            <a:r>
              <a:rPr lang="en-GB" altLang="zh-CN" sz="1600" dirty="0">
                <a:latin typeface="Alibaba PuHuiTi R" pitchFamily="18" charset="-122"/>
                <a:ea typeface="Alibaba PuHuiTi R" pitchFamily="18" charset="-122"/>
                <a:cs typeface="Alibaba PuHuiTi R" pitchFamily="18" charset="-122"/>
              </a:rPr>
              <a:t>Out of Time</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OOT</a:t>
            </a:r>
            <a:r>
              <a:rPr lang="zh-CN" altLang="en-GB" sz="1600" dirty="0">
                <a:latin typeface="Alibaba PuHuiTi R" pitchFamily="18" charset="-122"/>
                <a:ea typeface="Alibaba PuHuiTi R" pitchFamily="18" charset="-122"/>
                <a:cs typeface="Alibaba PuHuiTi R" pitchFamily="18" charset="-122"/>
              </a:rPr>
              <a:t>）</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通常使用整个建模样本中时间最近的数据</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用来验证模型对</a:t>
            </a:r>
            <a:endParaRPr lang="en-US" altLang="zh-CN" sz="1600" dirty="0">
              <a:latin typeface="Alibaba PuHuiTi R" pitchFamily="18" charset="-122"/>
              <a:ea typeface="Alibaba PuHuiTi R" pitchFamily="18" charset="-122"/>
              <a:cs typeface="Alibaba PuHuiTi R" pitchFamily="18" charset="-122"/>
            </a:endParaRPr>
          </a:p>
          <a:p>
            <a:pPr lvl="3"/>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未来样本的预测能力，以及模型的跨时间稳定性</a:t>
            </a:r>
            <a:endParaRPr lang="en-US" altLang="zh-CN" sz="1600" dirty="0">
              <a:latin typeface="Alibaba PuHuiTi R" pitchFamily="18" charset="-122"/>
              <a:ea typeface="Alibaba PuHuiTi R" pitchFamily="18" charset="-122"/>
              <a:cs typeface="Alibaba PuHuiTi R" pitchFamily="18" charset="-122"/>
            </a:endParaRPr>
          </a:p>
        </p:txBody>
      </p:sp>
      <p:sp>
        <p:nvSpPr>
          <p:cNvPr id="5" name="文本框 4"/>
          <p:cNvSpPr txBox="1"/>
          <p:nvPr/>
        </p:nvSpPr>
        <p:spPr>
          <a:xfrm>
            <a:off x="890016" y="3517577"/>
            <a:ext cx="1338828" cy="338554"/>
          </a:xfrm>
          <a:prstGeom prst="rect">
            <a:avLst/>
          </a:prstGeom>
          <a:noFill/>
        </p:spPr>
        <p:txBody>
          <a:bodyPr wrap="none" rtlCol="0">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举例</a:t>
            </a:r>
          </a:p>
        </p:txBody>
      </p:sp>
      <p:graphicFrame>
        <p:nvGraphicFramePr>
          <p:cNvPr id="2" name="表格 1"/>
          <p:cNvGraphicFramePr>
            <a:graphicFrameLocks noGrp="1"/>
          </p:cNvGraphicFramePr>
          <p:nvPr/>
        </p:nvGraphicFramePr>
        <p:xfrm>
          <a:off x="1328597" y="4055646"/>
          <a:ext cx="9182100" cy="1554480"/>
        </p:xfrm>
        <a:graphic>
          <a:graphicData uri="http://schemas.openxmlformats.org/drawingml/2006/table">
            <a:tbl>
              <a:tblPr/>
              <a:tblGrid>
                <a:gridCol w="2295525">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gridCol w="2295525">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0">
                <a:tc>
                  <a:txBody>
                    <a:bodyPr/>
                    <a:lstStyle/>
                    <a:p>
                      <a:endParaRPr lang="zh-CN" altLang="en-US"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申请评分卡</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行为评分卡</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催收评分卡</a:t>
                      </a:r>
                    </a:p>
                  </a:txBody>
                  <a:tcPr marL="123825" marR="123825" marT="57150" marB="57150"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客群</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新客</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未逾期老客</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逾期老客</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dirty="0">
                          <a:effectLst/>
                          <a:latin typeface="Alibaba PuHuiTi R" pitchFamily="18" charset="-122"/>
                          <a:ea typeface="Alibaba PuHuiTi R" pitchFamily="18" charset="-122"/>
                          <a:cs typeface="Alibaba PuHuiTi R" pitchFamily="18" charset="-122"/>
                        </a:rPr>
                        <a:t>观察期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申请时点前一年</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当期某一日前一年</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当期还款日前一年</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表现期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FPD30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DPD60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DPD1-&gt;DPD30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项目准备期</a:t>
            </a:r>
          </a:p>
        </p:txBody>
      </p:sp>
      <p:sp>
        <p:nvSpPr>
          <p:cNvPr id="6" name="文本框 5"/>
          <p:cNvSpPr txBox="1"/>
          <p:nvPr/>
        </p:nvSpPr>
        <p:spPr>
          <a:xfrm>
            <a:off x="890016" y="1524542"/>
            <a:ext cx="457048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样本设计</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选取客群：新客，未逾期老客，逾期老客</a:t>
            </a:r>
          </a:p>
        </p:txBody>
      </p:sp>
      <p:graphicFrame>
        <p:nvGraphicFramePr>
          <p:cNvPr id="7" name="表格 6"/>
          <p:cNvGraphicFramePr>
            <a:graphicFrameLocks noGrp="1"/>
          </p:cNvGraphicFramePr>
          <p:nvPr/>
        </p:nvGraphicFramePr>
        <p:xfrm>
          <a:off x="1255116" y="2176588"/>
          <a:ext cx="9681768" cy="2278380"/>
        </p:xfrm>
        <a:graphic>
          <a:graphicData uri="http://schemas.openxmlformats.org/drawingml/2006/table">
            <a:tbl>
              <a:tblPr/>
              <a:tblGrid>
                <a:gridCol w="1075752">
                  <a:extLst>
                    <a:ext uri="{9D8B030D-6E8A-4147-A177-3AD203B41FA5}">
                      <a16:colId xmlns:a16="http://schemas.microsoft.com/office/drawing/2014/main" val="20000"/>
                    </a:ext>
                  </a:extLst>
                </a:gridCol>
                <a:gridCol w="1075752">
                  <a:extLst>
                    <a:ext uri="{9D8B030D-6E8A-4147-A177-3AD203B41FA5}">
                      <a16:colId xmlns:a16="http://schemas.microsoft.com/office/drawing/2014/main" val="20001"/>
                    </a:ext>
                  </a:extLst>
                </a:gridCol>
                <a:gridCol w="1075752">
                  <a:extLst>
                    <a:ext uri="{9D8B030D-6E8A-4147-A177-3AD203B41FA5}">
                      <a16:colId xmlns:a16="http://schemas.microsoft.com/office/drawing/2014/main" val="20002"/>
                    </a:ext>
                  </a:extLst>
                </a:gridCol>
                <a:gridCol w="1075752">
                  <a:extLst>
                    <a:ext uri="{9D8B030D-6E8A-4147-A177-3AD203B41FA5}">
                      <a16:colId xmlns:a16="http://schemas.microsoft.com/office/drawing/2014/main" val="20003"/>
                    </a:ext>
                  </a:extLst>
                </a:gridCol>
                <a:gridCol w="1075752">
                  <a:extLst>
                    <a:ext uri="{9D8B030D-6E8A-4147-A177-3AD203B41FA5}">
                      <a16:colId xmlns:a16="http://schemas.microsoft.com/office/drawing/2014/main" val="20004"/>
                    </a:ext>
                  </a:extLst>
                </a:gridCol>
                <a:gridCol w="1075752">
                  <a:extLst>
                    <a:ext uri="{9D8B030D-6E8A-4147-A177-3AD203B41FA5}">
                      <a16:colId xmlns:a16="http://schemas.microsoft.com/office/drawing/2014/main" val="20005"/>
                    </a:ext>
                  </a:extLst>
                </a:gridCol>
                <a:gridCol w="1075752">
                  <a:extLst>
                    <a:ext uri="{9D8B030D-6E8A-4147-A177-3AD203B41FA5}">
                      <a16:colId xmlns:a16="http://schemas.microsoft.com/office/drawing/2014/main" val="20006"/>
                    </a:ext>
                  </a:extLst>
                </a:gridCol>
                <a:gridCol w="1075752">
                  <a:extLst>
                    <a:ext uri="{9D8B030D-6E8A-4147-A177-3AD203B41FA5}">
                      <a16:colId xmlns:a16="http://schemas.microsoft.com/office/drawing/2014/main" val="20007"/>
                    </a:ext>
                  </a:extLst>
                </a:gridCol>
                <a:gridCol w="1075752">
                  <a:extLst>
                    <a:ext uri="{9D8B030D-6E8A-4147-A177-3AD203B41FA5}">
                      <a16:colId xmlns:a16="http://schemas.microsoft.com/office/drawing/2014/main" val="20008"/>
                    </a:ext>
                  </a:extLst>
                </a:gridCol>
              </a:tblGrid>
              <a:tr h="0">
                <a:tc>
                  <a:txBody>
                    <a:bodyPr/>
                    <a:lstStyle/>
                    <a:p>
                      <a:br>
                        <a:rPr lang="zh-CN" altLang="en-US" b="1" dirty="0">
                          <a:effectLst/>
                        </a:rPr>
                      </a:br>
                      <a:endParaRPr lang="zh-CN" altLang="en-US"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gridSpan="5">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训练集</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hMerge="1">
                  <a:txBody>
                    <a:bodyPr/>
                    <a:lstStyle/>
                    <a:p>
                      <a:endParaRPr lang="zh-CN"/>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hMerge="1">
                  <a:txBody>
                    <a:bodyPr/>
                    <a:lstStyle/>
                    <a:p>
                      <a:endParaRPr lang="zh-CN"/>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hMerge="1">
                  <a:txBody>
                    <a:bodyPr/>
                    <a:lstStyle/>
                    <a:p>
                      <a:endParaRPr lang="zh-CN"/>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hMerge="1">
                  <a:txBody>
                    <a:bodyPr/>
                    <a:lstStyle/>
                    <a:p>
                      <a:endParaRPr lang="zh-CN"/>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gridSpan="3">
                  <a:txBody>
                    <a:bodyPr/>
                    <a:lstStyle/>
                    <a:p>
                      <a:r>
                        <a:rPr lang="zh-CN" altLang="en-US" sz="1800" b="1" i="0" dirty="0">
                          <a:solidFill>
                            <a:schemeClr val="bg1"/>
                          </a:solidFill>
                          <a:effectLst/>
                          <a:latin typeface="Alibaba PuHuiTi R" pitchFamily="18" charset="-122"/>
                          <a:ea typeface="Alibaba PuHuiTi R" pitchFamily="18" charset="-122"/>
                          <a:cs typeface="Alibaba PuHuiTi R" pitchFamily="18" charset="-122"/>
                        </a:rPr>
                        <a:t>测试集</a:t>
                      </a:r>
                    </a:p>
                  </a:txBody>
                  <a:tcPr marL="123825" marR="123825" marT="57150" marB="57150" anchor="ctr">
                    <a:lnL w="9525" cap="flat" cmpd="sng" algn="ctr">
                      <a:solidFill>
                        <a:srgbClr val="DFE2E5"/>
                      </a:solidFill>
                      <a:prstDash val="solid"/>
                      <a:round/>
                      <a:headEnd type="none" w="med" len="med"/>
                      <a:tailEnd type="none" w="med" len="med"/>
                    </a:lnL>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hMerge="1">
                  <a:txBody>
                    <a:bodyPr/>
                    <a:lstStyle/>
                    <a:p>
                      <a:endParaRPr lang="zh-CN"/>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hMerge="1">
                  <a:txBody>
                    <a:bodyPr/>
                    <a:lstStyle/>
                    <a:p>
                      <a:endParaRPr lang="zh-CN"/>
                    </a:p>
                  </a:txBody>
                  <a:tcP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a:t>
                      </a:r>
                      <a:r>
                        <a:rPr lang="zh-CN" altLang="en-US" sz="1600" b="0" i="0" dirty="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4</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6</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7</a:t>
                      </a:r>
                      <a:r>
                        <a:rPr lang="zh-CN" altLang="en-US" sz="1600" b="0" i="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8</a:t>
                      </a:r>
                      <a:r>
                        <a:rPr lang="zh-CN" altLang="en-US" sz="1600" b="0" i="0" dirty="0">
                          <a:effectLst/>
                          <a:latin typeface="Alibaba PuHuiTi R" pitchFamily="18" charset="-122"/>
                          <a:ea typeface="Alibaba PuHuiTi R" pitchFamily="18" charset="-122"/>
                          <a:cs typeface="Alibaba PuHuiTi R" pitchFamily="18" charset="-122"/>
                        </a:rPr>
                        <a:t>月</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总</a:t>
                      </a:r>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400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500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600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700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800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坏</a:t>
                      </a:r>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8</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dirty="0">
                          <a:effectLst/>
                          <a:latin typeface="Alibaba PuHuiTi R" pitchFamily="18" charset="-122"/>
                          <a:ea typeface="Alibaba PuHuiTi R" pitchFamily="18" charset="-122"/>
                          <a:cs typeface="Alibaba PuHuiTi R" pitchFamily="18" charset="-122"/>
                        </a:rPr>
                        <a:t>12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14</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24</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坏</a:t>
                      </a:r>
                      <a:r>
                        <a:rPr lang="en-US" altLang="zh-CN" sz="1600" b="0" i="0">
                          <a:effectLst/>
                          <a:latin typeface="Alibaba PuHuiTi R" pitchFamily="18" charset="-122"/>
                          <a:ea typeface="Alibaba PuHuiTi R" pitchFamily="18" charset="-122"/>
                          <a:cs typeface="Alibaba PuHuiTi R" pitchFamily="18" charset="-122"/>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2%</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dirty="0">
                          <a:effectLst/>
                          <a:latin typeface="Alibaba PuHuiTi R" pitchFamily="18" charset="-122"/>
                          <a:ea typeface="Alibaba PuHuiTi R" pitchFamily="18" charset="-122"/>
                          <a:cs typeface="Alibaba PuHuiTi R" pitchFamily="18" charset="-122"/>
                        </a:rPr>
                        <a:t>3%</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p:cNvSpPr txBox="1"/>
          <p:nvPr/>
        </p:nvSpPr>
        <p:spPr>
          <a:xfrm>
            <a:off x="890016" y="4706445"/>
            <a:ext cx="7305205" cy="83099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客群描述：首单用户、内部数据丰富、剔除高危职业、收入范围在</a:t>
            </a:r>
            <a:r>
              <a:rPr lang="en-GB" altLang="zh-CN" sz="1600" dirty="0">
                <a:latin typeface="Alibaba PuHuiTi R" pitchFamily="18" charset="-122"/>
                <a:ea typeface="Alibaba PuHuiTi R" pitchFamily="18" charset="-122"/>
                <a:cs typeface="Alibaba PuHuiTi R" pitchFamily="18" charset="-122"/>
              </a:rPr>
              <a:t>XXXX</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客群标签：好</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FPD&lt;=30 </a:t>
            </a:r>
            <a:r>
              <a:rPr lang="zh-CN" altLang="en-US" sz="1600" dirty="0">
                <a:latin typeface="Alibaba PuHuiTi R" pitchFamily="18" charset="-122"/>
                <a:ea typeface="Alibaba PuHuiTi R" pitchFamily="18" charset="-122"/>
                <a:cs typeface="Alibaba PuHuiTi R" pitchFamily="18" charset="-122"/>
              </a:rPr>
              <a:t>坏</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FPD&gt;30</a:t>
            </a:r>
          </a:p>
        </p:txBody>
      </p:sp>
    </p:spTree>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5493812"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数据调研</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明确对目标人群有哪些可用数据</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明确数据获取逻辑</a:t>
            </a: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descr="文本&#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151" y="2243097"/>
            <a:ext cx="4527998" cy="329000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240" y="2243097"/>
            <a:ext cx="4312609" cy="296799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3964547"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数据调研</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明确数据的质量，覆盖度，稳定性</a:t>
            </a: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descr="表格, 日历&#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569" y="2333945"/>
            <a:ext cx="6632196" cy="186892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6447599" cy="329320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特征构建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误区</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拿到数据之后</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立即做特征</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构建特征之前需要明确</a:t>
            </a:r>
            <a:r>
              <a:rPr lang="en-US" altLang="zh-CN"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数据源对应的具体数据表</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画出</a:t>
            </a:r>
            <a:r>
              <a:rPr lang="en-GB" altLang="zh-CN" sz="1600" dirty="0">
                <a:latin typeface="Alibaba PuHuiTi R" pitchFamily="18" charset="-122"/>
                <a:ea typeface="Alibaba PuHuiTi R" pitchFamily="18" charset="-122"/>
                <a:cs typeface="Alibaba PuHuiTi R" pitchFamily="18" charset="-122"/>
              </a:rPr>
              <a:t>ER</a:t>
            </a:r>
            <a:r>
              <a:rPr lang="zh-CN" altLang="en-US" sz="1600" dirty="0">
                <a:latin typeface="Alibaba PuHuiTi R" pitchFamily="18" charset="-122"/>
                <a:ea typeface="Alibaba PuHuiTi R" pitchFamily="18" charset="-122"/>
                <a:cs typeface="Alibaba PuHuiTi R" pitchFamily="18" charset="-122"/>
              </a:rPr>
              <a:t>图</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评估特征的样本集</a:t>
            </a:r>
          </a:p>
          <a:p>
            <a:pPr marL="1657350" lvl="3"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B</a:t>
            </a:r>
            <a:r>
              <a:rPr lang="zh-CN" altLang="en-US" sz="1600" dirty="0">
                <a:latin typeface="Alibaba PuHuiTi R" pitchFamily="18" charset="-122"/>
                <a:ea typeface="Alibaba PuHuiTi R" pitchFamily="18" charset="-122"/>
                <a:cs typeface="Alibaba PuHuiTi R" pitchFamily="18" charset="-122"/>
              </a:rPr>
              <a:t>卡样本集不能包含逾期数据</a:t>
            </a:r>
          </a:p>
          <a:p>
            <a:pPr marL="1657350" lvl="3"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C</a:t>
            </a:r>
            <a:r>
              <a:rPr lang="zh-CN" altLang="en-US" sz="1600" dirty="0">
                <a:latin typeface="Alibaba PuHuiTi R" pitchFamily="18" charset="-122"/>
                <a:ea typeface="Alibaba PuHuiTi R" pitchFamily="18" charset="-122"/>
                <a:cs typeface="Alibaba PuHuiTi R" pitchFamily="18" charset="-122"/>
              </a:rPr>
              <a:t>卡样本集不能包含按时还款的数据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特征框架</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确保对数据使用维度进行了全面思考</a:t>
            </a:r>
          </a:p>
          <a:p>
            <a:pPr marL="1657350" lvl="3"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确定思维框架</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与组内其它人讨论</a:t>
            </a:r>
            <a:endParaRPr lang="en-US" altLang="zh-CN" sz="1600" dirty="0">
              <a:latin typeface="Alibaba PuHuiTi R" pitchFamily="18" charset="-122"/>
              <a:ea typeface="Alibaba PuHuiTi R" pitchFamily="18" charset="-122"/>
              <a:cs typeface="Alibaba PuHuiTi R" pitchFamily="18" charset="-122"/>
            </a:endParaRPr>
          </a:p>
          <a:p>
            <a:pPr lvl="3"/>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明确数据源对应的具体数据表</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明确数据是从哪里来的</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DE Data Engineer </a:t>
            </a:r>
            <a:r>
              <a:rPr lang="zh-CN" altLang="en-US" sz="1600" dirty="0">
                <a:latin typeface="Alibaba PuHuiTi R" pitchFamily="18" charset="-122"/>
                <a:ea typeface="Alibaba PuHuiTi R" pitchFamily="18" charset="-122"/>
                <a:cs typeface="Alibaba PuHuiTi R" pitchFamily="18" charset="-122"/>
              </a:rPr>
              <a:t>数仓工程师</a:t>
            </a:r>
            <a:r>
              <a:rPr lang="en-US" altLang="zh-CN" sz="1600" dirty="0">
                <a:latin typeface="Alibaba PuHuiTi R" pitchFamily="18" charset="-122"/>
                <a:ea typeface="Alibaba PuHuiTi R" pitchFamily="18" charset="-122"/>
                <a:cs typeface="Alibaba PuHuiTi R" pitchFamily="18" charset="-122"/>
              </a:rPr>
              <a:t>)</a:t>
            </a: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descr="图片包含 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00" y="4948390"/>
            <a:ext cx="5359693" cy="128093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6447599" cy="230832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特征构建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明确数据源对应的具体数据表</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明确数据是从哪里来的</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DE Data Engineer </a:t>
            </a:r>
            <a:r>
              <a:rPr lang="zh-CN" altLang="en-US" sz="1600" dirty="0">
                <a:latin typeface="Alibaba PuHuiTi R" pitchFamily="18" charset="-122"/>
                <a:ea typeface="Alibaba PuHuiTi R" pitchFamily="18" charset="-122"/>
                <a:cs typeface="Alibaba PuHuiTi R" pitchFamily="18" charset="-122"/>
              </a:rPr>
              <a:t>数仓工程师</a:t>
            </a:r>
            <a:r>
              <a:rPr lang="en-US" altLang="zh-CN" sz="1600" dirty="0">
                <a:latin typeface="Alibaba PuHuiTi R" pitchFamily="18" charset="-122"/>
                <a:ea typeface="Alibaba PuHuiTi R" pitchFamily="18" charset="-122"/>
                <a:cs typeface="Alibaba PuHuiTi R" pitchFamily="18" charset="-122"/>
              </a:rPr>
              <a:t>)</a:t>
            </a: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descr="图片包含 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00" y="2435225"/>
            <a:ext cx="5359693" cy="1280933"/>
          </a:xfrm>
          <a:prstGeom prst="rect">
            <a:avLst/>
          </a:prstGeom>
        </p:spPr>
      </p:pic>
      <p:sp>
        <p:nvSpPr>
          <p:cNvPr id="2" name="矩形 1"/>
          <p:cNvSpPr/>
          <p:nvPr/>
        </p:nvSpPr>
        <p:spPr>
          <a:xfrm>
            <a:off x="1316407" y="3900137"/>
            <a:ext cx="8086836" cy="2123658"/>
          </a:xfrm>
          <a:prstGeom prst="rect">
            <a:avLst/>
          </a:prstGeom>
        </p:spPr>
        <p:txBody>
          <a:bodyPr wrap="square">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数据分析师拿到的数据可能是：</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数仓原始表</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数仓重构表</a:t>
            </a:r>
            <a:endParaRPr lang="en-US"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数仓原始表和数仓重构表可能数据量有差异，因为更新时间不同</a:t>
            </a:r>
            <a:endParaRPr lang="en-US" altLang="zh-CN" sz="1600" dirty="0">
              <a:latin typeface="Alibaba PuHuiTi R" pitchFamily="18" charset="-122"/>
              <a:ea typeface="Alibaba PuHuiTi R" pitchFamily="18" charset="-122"/>
              <a:cs typeface="Alibaba PuHuiTi R" pitchFamily="18" charset="-122"/>
            </a:endParaRPr>
          </a:p>
          <a:p>
            <a:pPr lvl="2"/>
            <a:r>
              <a:rPr lang="zh-CN" altLang="en-US" sz="1600" dirty="0">
                <a:latin typeface="Alibaba PuHuiTi R" pitchFamily="18" charset="-122"/>
                <a:ea typeface="Alibaba PuHuiTi R" pitchFamily="18" charset="-122"/>
                <a:cs typeface="Alibaba PuHuiTi R" pitchFamily="18" charset="-122"/>
              </a:rPr>
              <a:t>尽量使用数仓工程师加工好的重构表，确保逻辑统一</a:t>
            </a:r>
          </a:p>
          <a:p>
            <a:pPr lvl="2"/>
            <a:r>
              <a:rPr lang="zh-CN" altLang="en-US" sz="1600" dirty="0">
                <a:latin typeface="Alibaba PuHuiTi R" pitchFamily="18" charset="-122"/>
                <a:ea typeface="Alibaba PuHuiTi R" pitchFamily="18" charset="-122"/>
                <a:cs typeface="Alibaba PuHuiTi R" pitchFamily="18" charset="-122"/>
              </a:rPr>
              <a:t>实时预测要确保生产数据库和数据仓库数据一致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很难</a:t>
            </a:r>
            <a:r>
              <a:rPr lang="en-US" altLang="zh-CN" sz="1600" dirty="0">
                <a:latin typeface="Alibaba PuHuiTi R" pitchFamily="18" charset="-122"/>
                <a:ea typeface="Alibaba PuHuiTi R" pitchFamily="18" charset="-122"/>
                <a:cs typeface="Alibaba PuHuiTi R" pitchFamily="18" charset="-122"/>
              </a:rPr>
              <a:t>)</a:t>
            </a: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在信贷业务中，哪种风控方法更适用于大规模金融零售业务？</a:t>
            </a:r>
          </a:p>
        </p:txBody>
      </p:sp>
      <p:sp>
        <p:nvSpPr>
          <p:cNvPr id="5" name="文本占位符 4"/>
          <p:cNvSpPr>
            <a:spLocks noGrp="1"/>
          </p:cNvSpPr>
          <p:nvPr>
            <p:ph type="body" sz="quarter" idx="11"/>
          </p:nvPr>
        </p:nvSpPr>
        <p:spPr/>
        <p:txBody>
          <a:bodyPr/>
          <a:lstStyle/>
          <a:p>
            <a:r>
              <a:rPr lang="en-US" altLang="zh-CN" dirty="0"/>
              <a:t>A. </a:t>
            </a:r>
            <a:r>
              <a:rPr lang="zh-CN" altLang="en-US" dirty="0"/>
              <a:t>人工审批</a:t>
            </a:r>
          </a:p>
          <a:p>
            <a:r>
              <a:rPr lang="en-US" altLang="zh-CN" dirty="0"/>
              <a:t>B. </a:t>
            </a:r>
            <a:r>
              <a:rPr lang="zh-CN" altLang="en-US" dirty="0"/>
              <a:t>基于规则的风控</a:t>
            </a:r>
          </a:p>
          <a:p>
            <a:r>
              <a:rPr lang="en-US" altLang="zh-CN" dirty="0"/>
              <a:t>C. </a:t>
            </a:r>
            <a:r>
              <a:rPr lang="zh-CN" altLang="en-US" dirty="0"/>
              <a:t>基于机器学习的人工智能风控</a:t>
            </a:r>
          </a:p>
          <a:p>
            <a:r>
              <a:rPr lang="en-US" altLang="zh-CN" dirty="0"/>
              <a:t>D. </a:t>
            </a:r>
            <a:r>
              <a:rPr lang="zh-CN" altLang="en-US" dirty="0"/>
              <a:t>无风控</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5118709" cy="181588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特征构建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画出类</a:t>
            </a:r>
            <a:r>
              <a:rPr lang="en-GB" altLang="zh-CN" sz="1600" dirty="0">
                <a:latin typeface="Alibaba PuHuiTi R" pitchFamily="18" charset="-122"/>
                <a:ea typeface="Alibaba PuHuiTi R" pitchFamily="18" charset="-122"/>
                <a:cs typeface="Alibaba PuHuiTi R" pitchFamily="18" charset="-122"/>
              </a:rPr>
              <a:t>ER</a:t>
            </a:r>
            <a:r>
              <a:rPr lang="zh-CN" altLang="en-US" sz="1600" dirty="0">
                <a:latin typeface="Alibaba PuHuiTi R" pitchFamily="18" charset="-122"/>
                <a:ea typeface="Alibaba PuHuiTi R" pitchFamily="18" charset="-122"/>
                <a:cs typeface="Alibaba PuHuiTi R" pitchFamily="18" charset="-122"/>
              </a:rPr>
              <a:t>图 数据关系 一对一，一对多，多对多</a:t>
            </a:r>
            <a:endParaRPr lang="en-US"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descr="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555" y="2202630"/>
            <a:ext cx="6354821" cy="1226369"/>
          </a:xfrm>
          <a:prstGeom prst="rect">
            <a:avLst/>
          </a:prstGeom>
          <a:ln>
            <a:solidFill>
              <a:schemeClr val="tx1"/>
            </a:solidFill>
          </a:ln>
        </p:spPr>
      </p:pic>
      <p:sp>
        <p:nvSpPr>
          <p:cNvPr id="11" name="矩形 10"/>
          <p:cNvSpPr/>
          <p:nvPr/>
        </p:nvSpPr>
        <p:spPr>
          <a:xfrm>
            <a:off x="1314555" y="3479903"/>
            <a:ext cx="6357831" cy="1077218"/>
          </a:xfrm>
          <a:prstGeom prst="rect">
            <a:avLst/>
          </a:prstGeom>
        </p:spPr>
        <p:txBody>
          <a:bodyPr wrap="none">
            <a:spAutoFit/>
          </a:bodyPr>
          <a:lstStyle/>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写</a:t>
            </a:r>
            <a:r>
              <a:rPr lang="en-GB" altLang="zh-CN" sz="1600" dirty="0">
                <a:latin typeface="Alibaba PuHuiTi R" pitchFamily="18" charset="-122"/>
                <a:ea typeface="Alibaba PuHuiTi R" pitchFamily="18" charset="-122"/>
                <a:cs typeface="Alibaba PuHuiTi R" pitchFamily="18" charset="-122"/>
              </a:rPr>
              <a:t>SQL</a:t>
            </a:r>
            <a:r>
              <a:rPr lang="zh-CN" altLang="en-US" sz="1600" dirty="0">
                <a:latin typeface="Alibaba PuHuiTi R" pitchFamily="18" charset="-122"/>
                <a:ea typeface="Alibaba PuHuiTi R" pitchFamily="18" charset="-122"/>
                <a:cs typeface="Alibaba PuHuiTi R" pitchFamily="18" charset="-122"/>
              </a:rPr>
              <a:t>查询时要从 用户列表出发</a:t>
            </a:r>
            <a:r>
              <a:rPr lang="en-US" altLang="zh-CN" sz="1600" dirty="0">
                <a:latin typeface="Alibaba PuHuiTi R" pitchFamily="18" charset="-122"/>
                <a:ea typeface="Alibaba PuHuiTi R" pitchFamily="18" charset="-122"/>
                <a:cs typeface="Alibaba PuHuiTi R" pitchFamily="18" charset="-122"/>
              </a:rPr>
              <a:t>, </a:t>
            </a:r>
            <a:r>
              <a:rPr lang="en-GB" altLang="zh-CN" sz="1600" dirty="0">
                <a:latin typeface="Alibaba PuHuiTi R" pitchFamily="18" charset="-122"/>
                <a:ea typeface="Alibaba PuHuiTi R" pitchFamily="18" charset="-122"/>
                <a:cs typeface="Alibaba PuHuiTi R" pitchFamily="18" charset="-122"/>
              </a:rPr>
              <a:t>Join</a:t>
            </a:r>
            <a:r>
              <a:rPr lang="zh-CN" altLang="en-US" sz="1600" dirty="0">
                <a:latin typeface="Alibaba PuHuiTi R" pitchFamily="18" charset="-122"/>
                <a:ea typeface="Alibaba PuHuiTi R" pitchFamily="18" charset="-122"/>
                <a:cs typeface="Alibaba PuHuiTi R" pitchFamily="18" charset="-122"/>
              </a:rPr>
              <a:t>其它表</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不能出现</a:t>
            </a:r>
            <a:r>
              <a:rPr lang="en-GB" altLang="zh-CN" sz="1600" dirty="0">
                <a:latin typeface="Alibaba PuHuiTi R" pitchFamily="18" charset="-122"/>
                <a:ea typeface="Alibaba PuHuiTi R" pitchFamily="18" charset="-122"/>
                <a:cs typeface="Alibaba PuHuiTi R" pitchFamily="18" charset="-122"/>
              </a:rPr>
              <a:t>SELECT DISTINCT </a:t>
            </a:r>
            <a:r>
              <a:rPr lang="en-GB" altLang="zh-CN" sz="1600" dirty="0" err="1">
                <a:latin typeface="Alibaba PuHuiTi R" pitchFamily="18" charset="-122"/>
                <a:ea typeface="Alibaba PuHuiTi R" pitchFamily="18" charset="-122"/>
                <a:cs typeface="Alibaba PuHuiTi R" pitchFamily="18" charset="-122"/>
              </a:rPr>
              <a:t>user_id</a:t>
            </a:r>
            <a:r>
              <a:rPr lang="en-GB" altLang="zh-CN" sz="1600" dirty="0">
                <a:latin typeface="Alibaba PuHuiTi R" pitchFamily="18" charset="-122"/>
                <a:ea typeface="Alibaba PuHuiTi R" pitchFamily="18" charset="-122"/>
                <a:cs typeface="Alibaba PuHuiTi R" pitchFamily="18" charset="-122"/>
              </a:rPr>
              <a:t> FROM </a:t>
            </a:r>
            <a:r>
              <a:rPr lang="en-GB" altLang="zh-CN" sz="1600" dirty="0" err="1">
                <a:latin typeface="Alibaba PuHuiTi R" pitchFamily="18" charset="-122"/>
                <a:ea typeface="Alibaba PuHuiTi R" pitchFamily="18" charset="-122"/>
                <a:cs typeface="Alibaba PuHuiTi R" pitchFamily="18" charset="-122"/>
              </a:rPr>
              <a:t>order_table</a:t>
            </a:r>
            <a:endParaRPr lang="en-GB" altLang="zh-CN" sz="1600" dirty="0">
              <a:latin typeface="Alibaba PuHuiTi R" pitchFamily="18" charset="-122"/>
              <a:ea typeface="Alibaba PuHuiTi R" pitchFamily="18" charset="-122"/>
              <a:cs typeface="Alibaba PuHuiTi R" pitchFamily="18" charset="-122"/>
            </a:endParaRPr>
          </a:p>
        </p:txBody>
      </p:sp>
      <p:sp>
        <p:nvSpPr>
          <p:cNvPr id="12" name="矩形 11"/>
          <p:cNvSpPr/>
          <p:nvPr/>
        </p:nvSpPr>
        <p:spPr>
          <a:xfrm>
            <a:off x="973394" y="4585056"/>
            <a:ext cx="6096000" cy="1323439"/>
          </a:xfrm>
          <a:prstGeom prst="rect">
            <a:avLst/>
          </a:prstGeom>
        </p:spPr>
        <p:txBody>
          <a:bodyPr>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明确评估特征的样本集</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新申请客户没有内部信贷数据</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未逾期老客户当期没有逾期信息</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逾期老客户和未逾期老客的还款数据一定差别很大</a:t>
            </a:r>
          </a:p>
          <a:p>
            <a:pPr lvl="2"/>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9897261" cy="2062103"/>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特征构建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如何从原始数据中构建特征：指定特征框架，确保对数据使用维度进行了全面思考</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每个属性都可以从</a:t>
            </a:r>
            <a:r>
              <a:rPr lang="en-US" altLang="zh-CN" sz="1600" dirty="0">
                <a:latin typeface="Alibaba PuHuiTi R" pitchFamily="18" charset="-122"/>
                <a:ea typeface="Alibaba PuHuiTi R" pitchFamily="18" charset="-122"/>
                <a:cs typeface="Alibaba PuHuiTi R" pitchFamily="18" charset="-122"/>
              </a:rPr>
              <a:t>R</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Recency</a:t>
            </a:r>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F</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Frequency</a:t>
            </a:r>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M</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Monetary</a:t>
            </a:r>
            <a:r>
              <a:rPr lang="zh-CN" altLang="en-US" sz="1600" dirty="0">
                <a:latin typeface="Alibaba PuHuiTi R" pitchFamily="18" charset="-122"/>
                <a:ea typeface="Alibaba PuHuiTi R" pitchFamily="18" charset="-122"/>
                <a:cs typeface="Alibaba PuHuiTi R" pitchFamily="18" charset="-122"/>
              </a:rPr>
              <a:t>）三个维度思考，来构建特征</a:t>
            </a:r>
          </a:p>
          <a:p>
            <a:pPr lvl="2"/>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格 1"/>
          <p:cNvGraphicFramePr>
            <a:graphicFrameLocks noGrp="1"/>
          </p:cNvGraphicFramePr>
          <p:nvPr/>
        </p:nvGraphicFramePr>
        <p:xfrm>
          <a:off x="1404722" y="2435225"/>
          <a:ext cx="8289885" cy="3919150"/>
        </p:xfrm>
        <a:graphic>
          <a:graphicData uri="http://schemas.openxmlformats.org/drawingml/2006/table">
            <a:tbl>
              <a:tblPr/>
              <a:tblGrid>
                <a:gridCol w="1063175">
                  <a:extLst>
                    <a:ext uri="{9D8B030D-6E8A-4147-A177-3AD203B41FA5}">
                      <a16:colId xmlns:a16="http://schemas.microsoft.com/office/drawing/2014/main" val="20000"/>
                    </a:ext>
                  </a:extLst>
                </a:gridCol>
                <a:gridCol w="658761">
                  <a:extLst>
                    <a:ext uri="{9D8B030D-6E8A-4147-A177-3AD203B41FA5}">
                      <a16:colId xmlns:a16="http://schemas.microsoft.com/office/drawing/2014/main" val="20001"/>
                    </a:ext>
                  </a:extLst>
                </a:gridCol>
                <a:gridCol w="6567949">
                  <a:extLst>
                    <a:ext uri="{9D8B030D-6E8A-4147-A177-3AD203B41FA5}">
                      <a16:colId xmlns:a16="http://schemas.microsoft.com/office/drawing/2014/main" val="20002"/>
                    </a:ext>
                  </a:extLst>
                </a:gridCol>
              </a:tblGrid>
              <a:tr h="200831">
                <a:tc>
                  <a:txBody>
                    <a:bodyPr/>
                    <a:lstStyle/>
                    <a:p>
                      <a:r>
                        <a:rPr lang="en-GB" sz="1800" b="1" i="0" dirty="0">
                          <a:solidFill>
                            <a:schemeClr val="bg1"/>
                          </a:solidFill>
                          <a:effectLst/>
                          <a:latin typeface="Alibaba PuHuiTi R" pitchFamily="18" charset="-122"/>
                          <a:ea typeface="Alibaba PuHuiTi R" pitchFamily="18" charset="-122"/>
                          <a:cs typeface="Alibaba PuHuiTi R" pitchFamily="18" charset="-122"/>
                        </a:rPr>
                        <a:t>GPS</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sz="1000" b="1" dirty="0">
                        <a:solidFill>
                          <a:schemeClr val="bg1"/>
                        </a:solidFill>
                        <a:effectLst/>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sz="1000" b="1" dirty="0">
                        <a:solidFill>
                          <a:schemeClr val="bg1"/>
                        </a:solidFill>
                        <a:effectLst/>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06859">
                <a:tc>
                  <a:txBody>
                    <a:bodyPr/>
                    <a:lstStyle/>
                    <a:p>
                      <a:r>
                        <a:rPr lang="zh-CN" altLang="en-US" sz="1600" b="0" i="0">
                          <a:effectLst/>
                          <a:latin typeface="Alibaba PuHuiTi R" pitchFamily="18" charset="-122"/>
                          <a:ea typeface="Alibaba PuHuiTi R" pitchFamily="18" charset="-122"/>
                          <a:cs typeface="Alibaba PuHuiTi R" pitchFamily="18" charset="-122"/>
                        </a:rPr>
                        <a:t>经纬度</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R</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最近</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所在省市区</a:t>
                      </a:r>
                      <a:r>
                        <a:rPr lang="en-US" altLang="zh-CN" sz="1600" b="0" i="0">
                          <a:effectLst/>
                          <a:latin typeface="Alibaba PuHuiTi R" pitchFamily="18" charset="-122"/>
                          <a:ea typeface="Alibaba PuHuiTi R" pitchFamily="18" charset="-122"/>
                          <a:cs typeface="Alibaba PuHuiTi R" pitchFamily="18" charset="-122"/>
                        </a:rPr>
                        <a:t>, </a:t>
                      </a:r>
                      <a:r>
                        <a:rPr lang="zh-CN" altLang="en-US" sz="1600" b="0" i="0">
                          <a:effectLst/>
                          <a:latin typeface="Alibaba PuHuiTi R" pitchFamily="18" charset="-122"/>
                          <a:ea typeface="Alibaba PuHuiTi R" pitchFamily="18" charset="-122"/>
                          <a:cs typeface="Alibaba PuHuiTi R" pitchFamily="18" charset="-122"/>
                        </a:rPr>
                        <a:t>申请时间</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所在省市区</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353845">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F</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GPS</a:t>
                      </a:r>
                      <a:r>
                        <a:rPr lang="zh-CN" altLang="en-US" sz="1600" b="0" i="0" dirty="0">
                          <a:effectLst/>
                          <a:latin typeface="Alibaba PuHuiTi R" pitchFamily="18" charset="-122"/>
                          <a:ea typeface="Alibaba PuHuiTi R" pitchFamily="18" charset="-122"/>
                          <a:cs typeface="Alibaba PuHuiTi R" pitchFamily="18" charset="-122"/>
                        </a:rPr>
                        <a:t>出现过的省市区，出现最多的省市区</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354167">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M</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GPS</a:t>
                      </a:r>
                      <a:r>
                        <a:rPr lang="zh-CN" altLang="en-US" sz="1600" b="0" i="0" dirty="0">
                          <a:effectLst/>
                          <a:latin typeface="Alibaba PuHuiTi R" pitchFamily="18" charset="-122"/>
                          <a:ea typeface="Alibaba PuHuiTi R" pitchFamily="18" charset="-122"/>
                          <a:cs typeface="Alibaba PuHuiTi R" pitchFamily="18" charset="-122"/>
                        </a:rPr>
                        <a:t>出现最多的省市区的</a:t>
                      </a:r>
                      <a:r>
                        <a:rPr lang="en-GB" sz="1600" b="0" i="0" dirty="0">
                          <a:effectLst/>
                          <a:latin typeface="Alibaba PuHuiTi R" pitchFamily="18" charset="-122"/>
                          <a:ea typeface="Alibaba PuHuiTi R" pitchFamily="18" charset="-122"/>
                          <a:cs typeface="Alibaba PuHuiTi R" pitchFamily="18" charset="-122"/>
                        </a:rPr>
                        <a:t>GDP，</a:t>
                      </a:r>
                      <a:r>
                        <a:rPr lang="zh-CN" altLang="en-US" sz="1600" b="0" i="0" dirty="0">
                          <a:effectLst/>
                          <a:latin typeface="Alibaba PuHuiTi R" pitchFamily="18" charset="-122"/>
                          <a:ea typeface="Alibaba PuHuiTi R" pitchFamily="18" charset="-122"/>
                          <a:cs typeface="Alibaba PuHuiTi R" pitchFamily="18" charset="-122"/>
                        </a:rPr>
                        <a:t>人口，坏账率</a:t>
                      </a:r>
                      <a:r>
                        <a:rPr lang="en-US" altLang="zh-CN" sz="1600" b="0" i="0" dirty="0">
                          <a:effectLst/>
                          <a:latin typeface="Alibaba PuHuiTi R" pitchFamily="18" charset="-122"/>
                          <a:ea typeface="Alibaba PuHuiTi R" pitchFamily="18" charset="-122"/>
                          <a:cs typeface="Alibaba PuHuiTi R" pitchFamily="18" charset="-122"/>
                        </a:rPr>
                        <a:t>, </a:t>
                      </a:r>
                      <a:r>
                        <a:rPr lang="zh-CN" altLang="en-US" sz="1600" b="0" i="0" dirty="0">
                          <a:effectLst/>
                          <a:latin typeface="Alibaba PuHuiTi R" pitchFamily="18" charset="-122"/>
                          <a:ea typeface="Alibaba PuHuiTi R" pitchFamily="18" charset="-122"/>
                          <a:cs typeface="Alibaba PuHuiTi R" pitchFamily="18" charset="-122"/>
                        </a:rPr>
                        <a:t>该地区的其他统计信息</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353845">
                <a:tc>
                  <a:txBody>
                    <a:bodyPr/>
                    <a:lstStyle/>
                    <a:p>
                      <a:r>
                        <a:rPr lang="zh-CN" altLang="en-US" sz="1600" b="0" i="0">
                          <a:effectLst/>
                          <a:latin typeface="Alibaba PuHuiTi R" pitchFamily="18" charset="-122"/>
                          <a:ea typeface="Alibaba PuHuiTi R" pitchFamily="18" charset="-122"/>
                          <a:cs typeface="Alibaba PuHuiTi R" pitchFamily="18" charset="-122"/>
                        </a:rPr>
                        <a:t>时间</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R</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最近一天</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周</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月的</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数</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321262">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F</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过去</a:t>
                      </a:r>
                      <a:r>
                        <a:rPr lang="en-GB" sz="1600" b="0" i="0">
                          <a:effectLst/>
                          <a:latin typeface="Alibaba PuHuiTi R" pitchFamily="18" charset="-122"/>
                          <a:ea typeface="Alibaba PuHuiTi R" pitchFamily="18" charset="-122"/>
                          <a:cs typeface="Alibaba PuHuiTi R" pitchFamily="18" charset="-122"/>
                        </a:rPr>
                        <a:t>N</a:t>
                      </a:r>
                      <a:r>
                        <a:rPr lang="zh-CN" altLang="en-US" sz="1600" b="0" i="0">
                          <a:effectLst/>
                          <a:latin typeface="Alibaba PuHuiTi R" pitchFamily="18" charset="-122"/>
                          <a:ea typeface="Alibaba PuHuiTi R" pitchFamily="18" charset="-122"/>
                          <a:cs typeface="Alibaba PuHuiTi R" pitchFamily="18" charset="-122"/>
                        </a:rPr>
                        <a:t>天</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周</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月的</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的平均数</a:t>
                      </a:r>
                      <a:r>
                        <a:rPr lang="en-US" altLang="zh-CN" sz="1600" b="0" i="0">
                          <a:effectLst/>
                          <a:latin typeface="Alibaba PuHuiTi R" pitchFamily="18" charset="-122"/>
                          <a:ea typeface="Alibaba PuHuiTi R" pitchFamily="18" charset="-122"/>
                          <a:cs typeface="Alibaba PuHuiTi R" pitchFamily="18" charset="-122"/>
                        </a:rPr>
                        <a:t>, </a:t>
                      </a:r>
                      <a:r>
                        <a:rPr lang="zh-CN" altLang="en-US" sz="1600" b="0" i="0">
                          <a:effectLst/>
                          <a:latin typeface="Alibaba PuHuiTi R" pitchFamily="18" charset="-122"/>
                          <a:ea typeface="Alibaba PuHuiTi R" pitchFamily="18" charset="-122"/>
                          <a:cs typeface="Alibaba PuHuiTi R" pitchFamily="18" charset="-122"/>
                        </a:rPr>
                        <a:t>早上</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中午</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晚上</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上班日</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周末</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数</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200831">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M</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None</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353845">
                <a:tc>
                  <a:txBody>
                    <a:bodyPr/>
                    <a:lstStyle/>
                    <a:p>
                      <a:r>
                        <a:rPr lang="zh-CN" altLang="en-US" sz="1600" b="0" i="0">
                          <a:effectLst/>
                          <a:latin typeface="Alibaba PuHuiTi R" pitchFamily="18" charset="-122"/>
                          <a:ea typeface="Alibaba PuHuiTi R" pitchFamily="18" charset="-122"/>
                          <a:cs typeface="Alibaba PuHuiTi R" pitchFamily="18" charset="-122"/>
                        </a:rPr>
                        <a:t>地址</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R</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最近</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距离家庭</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工作地址距离</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353845">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F</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出现最多</a:t>
                      </a:r>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距离家庭</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工作地址距离</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353845">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M</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GPS</a:t>
                      </a:r>
                      <a:r>
                        <a:rPr lang="zh-CN" altLang="en-US" sz="1600" b="0" i="0">
                          <a:effectLst/>
                          <a:latin typeface="Alibaba PuHuiTi R" pitchFamily="18" charset="-122"/>
                          <a:ea typeface="Alibaba PuHuiTi R" pitchFamily="18" charset="-122"/>
                          <a:cs typeface="Alibaba PuHuiTi R" pitchFamily="18" charset="-122"/>
                        </a:rPr>
                        <a:t>序列围绕家庭</a:t>
                      </a:r>
                      <a:r>
                        <a:rPr lang="en-US" altLang="zh-CN" sz="1600" b="0" i="0">
                          <a:effectLst/>
                          <a:latin typeface="Alibaba PuHuiTi R" pitchFamily="18" charset="-122"/>
                          <a:ea typeface="Alibaba PuHuiTi R" pitchFamily="18" charset="-122"/>
                          <a:cs typeface="Alibaba PuHuiTi R" pitchFamily="18" charset="-122"/>
                        </a:rPr>
                        <a:t>/</a:t>
                      </a:r>
                      <a:r>
                        <a:rPr lang="zh-CN" altLang="en-US" sz="1600" b="0" i="0">
                          <a:effectLst/>
                          <a:latin typeface="Alibaba PuHuiTi R" pitchFamily="18" charset="-122"/>
                          <a:ea typeface="Alibaba PuHuiTi R" pitchFamily="18" charset="-122"/>
                          <a:cs typeface="Alibaba PuHuiTi R" pitchFamily="18" charset="-122"/>
                        </a:rPr>
                        <a:t>工作地址的信息熵</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r h="353845">
                <a:tc>
                  <a:txBody>
                    <a:bodyPr/>
                    <a:lstStyle/>
                    <a:p>
                      <a:r>
                        <a:rPr lang="zh-CN" altLang="en-US" sz="1600" b="0" i="0">
                          <a:effectLst/>
                          <a:latin typeface="Alibaba PuHuiTi R" pitchFamily="18" charset="-122"/>
                          <a:ea typeface="Alibaba PuHuiTi R" pitchFamily="18" charset="-122"/>
                          <a:cs typeface="Alibaba PuHuiTi R" pitchFamily="18" charset="-122"/>
                        </a:rPr>
                        <a:t>补充</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是否授权</a:t>
                      </a:r>
                      <a:r>
                        <a:rPr lang="en-GB" sz="1600" b="0" i="0" dirty="0">
                          <a:effectLst/>
                          <a:latin typeface="Alibaba PuHuiTi R" pitchFamily="18" charset="-122"/>
                          <a:ea typeface="Alibaba PuHuiTi R" pitchFamily="18" charset="-122"/>
                          <a:cs typeface="Alibaba PuHuiTi R" pitchFamily="18" charset="-122"/>
                        </a:rPr>
                        <a:t>GPS，</a:t>
                      </a:r>
                      <a:r>
                        <a:rPr lang="zh-CN" altLang="en-US" sz="1600" b="0" i="0" dirty="0">
                          <a:effectLst/>
                          <a:latin typeface="Alibaba PuHuiTi R" pitchFamily="18" charset="-122"/>
                          <a:ea typeface="Alibaba PuHuiTi R" pitchFamily="18" charset="-122"/>
                          <a:cs typeface="Alibaba PuHuiTi R" pitchFamily="18" charset="-122"/>
                        </a:rPr>
                        <a:t>最近连续无</a:t>
                      </a:r>
                      <a:r>
                        <a:rPr lang="en-GB" sz="1600" b="0" i="0" dirty="0">
                          <a:effectLst/>
                          <a:latin typeface="Alibaba PuHuiTi R" pitchFamily="18" charset="-122"/>
                          <a:ea typeface="Alibaba PuHuiTi R" pitchFamily="18" charset="-122"/>
                          <a:cs typeface="Alibaba PuHuiTi R" pitchFamily="18" charset="-122"/>
                        </a:rPr>
                        <a:t>GPS</a:t>
                      </a:r>
                      <a:r>
                        <a:rPr lang="zh-CN" altLang="en-US" sz="1600" b="0" i="0" dirty="0">
                          <a:effectLst/>
                          <a:latin typeface="Alibaba PuHuiTi R" pitchFamily="18" charset="-122"/>
                          <a:ea typeface="Alibaba PuHuiTi R" pitchFamily="18" charset="-122"/>
                          <a:cs typeface="Alibaba PuHuiTi R" pitchFamily="18" charset="-122"/>
                        </a:rPr>
                        <a:t>的天数</a:t>
                      </a:r>
                    </a:p>
                  </a:txBody>
                  <a:tcPr marL="51802" marR="51802" marT="23908" marB="2390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0"/>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8420895" cy="280076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特征评估</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什么是好的特征</a:t>
            </a:r>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好的特征需要满足的条件：                              评估指标 </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覆盖度高，很多用户都能使用 </a:t>
            </a:r>
            <a:endParaRPr lang="en-US" altLang="zh-CN" sz="1600" dirty="0">
              <a:latin typeface="Alibaba PuHuiTi R" pitchFamily="18" charset="-122"/>
              <a:ea typeface="Alibaba PuHuiTi R" pitchFamily="18" charset="-122"/>
              <a:cs typeface="Alibaba PuHuiTi R" pitchFamily="18" charset="-122"/>
            </a:endParaRPr>
          </a:p>
          <a:p>
            <a:pPr lvl="3"/>
            <a:r>
              <a:rPr lang="zh-CN" altLang="en-US" sz="1600" dirty="0">
                <a:latin typeface="Alibaba PuHuiTi R" pitchFamily="18" charset="-122"/>
                <a:ea typeface="Alibaba PuHuiTi R" pitchFamily="18" charset="-122"/>
                <a:cs typeface="Alibaba PuHuiTi R" pitchFamily="18" charset="-122"/>
              </a:rPr>
              <a:t>稳定，在后续较长时间可以持续使用           </a:t>
            </a:r>
            <a:r>
              <a:rPr lang="en-US" altLang="zh-CN" sz="1600" dirty="0">
                <a:latin typeface="Alibaba PuHuiTi R" pitchFamily="18" charset="-122"/>
                <a:ea typeface="Alibaba PuHuiTi R" pitchFamily="18" charset="-122"/>
                <a:cs typeface="Alibaba PuHuiTi R" pitchFamily="18" charset="-122"/>
              </a:rPr>
              <a:t>PSI (Population Stability Index) </a:t>
            </a:r>
          </a:p>
          <a:p>
            <a:pPr lvl="3"/>
            <a:r>
              <a:rPr lang="zh-CN" altLang="en-US" sz="1600" dirty="0">
                <a:latin typeface="Alibaba PuHuiTi R" pitchFamily="18" charset="-122"/>
                <a:ea typeface="Alibaba PuHuiTi R" pitchFamily="18" charset="-122"/>
                <a:cs typeface="Alibaba PuHuiTi R" pitchFamily="18" charset="-122"/>
              </a:rPr>
              <a:t>区分度好，好坏用户的特征值差别大           </a:t>
            </a:r>
            <a:r>
              <a:rPr lang="en-US" altLang="zh-CN" sz="1600" dirty="0">
                <a:latin typeface="Alibaba PuHuiTi R" pitchFamily="18" charset="-122"/>
                <a:ea typeface="Alibaba PuHuiTi R" pitchFamily="18" charset="-122"/>
                <a:cs typeface="Alibaba PuHuiTi R" pitchFamily="18" charset="-122"/>
              </a:rPr>
              <a:t>IV (Information Value)</a:t>
            </a:r>
          </a:p>
          <a:p>
            <a:pPr lvl="2"/>
            <a:endParaRPr lang="en-US"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也可以用模型的评估指标来评估特征：单特征</a:t>
            </a:r>
            <a:r>
              <a:rPr lang="en-GB" altLang="zh-CN" sz="1600" dirty="0">
                <a:latin typeface="Alibaba PuHuiTi R" pitchFamily="18" charset="-122"/>
                <a:ea typeface="Alibaba PuHuiTi R" pitchFamily="18" charset="-122"/>
                <a:cs typeface="Alibaba PuHuiTi R" pitchFamily="18" charset="-122"/>
              </a:rPr>
              <a:t>AUC, </a:t>
            </a:r>
            <a:r>
              <a:rPr lang="zh-CN" altLang="en-US" sz="1600" dirty="0">
                <a:latin typeface="Alibaba PuHuiTi R" pitchFamily="18" charset="-122"/>
                <a:ea typeface="Alibaba PuHuiTi R" pitchFamily="18" charset="-122"/>
                <a:cs typeface="Alibaba PuHuiTi R" pitchFamily="18" charset="-122"/>
              </a:rPr>
              <a:t>单特征</a:t>
            </a:r>
            <a:r>
              <a:rPr lang="en-GB" altLang="zh-CN" sz="1600" dirty="0">
                <a:latin typeface="Alibaba PuHuiTi R" pitchFamily="18" charset="-122"/>
                <a:ea typeface="Alibaba PuHuiTi R" pitchFamily="18" charset="-122"/>
                <a:cs typeface="Alibaba PuHuiTi R" pitchFamily="18" charset="-122"/>
              </a:rPr>
              <a:t>KS</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可以拿效果最好的单特征的</a:t>
            </a:r>
            <a:r>
              <a:rPr lang="en-US" altLang="zh-CN" sz="1600" dirty="0">
                <a:latin typeface="Alibaba PuHuiTi R" pitchFamily="18" charset="-122"/>
                <a:ea typeface="Alibaba PuHuiTi R" pitchFamily="18" charset="-122"/>
                <a:cs typeface="Alibaba PuHuiTi R" pitchFamily="18" charset="-122"/>
              </a:rPr>
              <a:t>AUC</a:t>
            </a:r>
            <a:r>
              <a:rPr lang="zh-CN" altLang="en-US" sz="1600" dirty="0">
                <a:latin typeface="Alibaba PuHuiTi R" pitchFamily="18" charset="-122"/>
                <a:ea typeface="Alibaba PuHuiTi R" pitchFamily="18" charset="-122"/>
                <a:cs typeface="Alibaba PuHuiTi R" pitchFamily="18" charset="-122"/>
              </a:rPr>
              <a:t>，</a:t>
            </a:r>
            <a:r>
              <a:rPr lang="en-US" altLang="zh-CN" sz="1600" dirty="0">
                <a:latin typeface="Alibaba PuHuiTi R" pitchFamily="18" charset="-122"/>
                <a:ea typeface="Alibaba PuHuiTi R" pitchFamily="18" charset="-122"/>
                <a:cs typeface="Alibaba PuHuiTi R" pitchFamily="18" charset="-122"/>
              </a:rPr>
              <a:t>KS</a:t>
            </a:r>
            <a:r>
              <a:rPr lang="zh-CN" altLang="en-US" sz="1600" dirty="0">
                <a:latin typeface="Alibaba PuHuiTi R" pitchFamily="18" charset="-122"/>
                <a:ea typeface="Alibaba PuHuiTi R" pitchFamily="18" charset="-122"/>
                <a:cs typeface="Alibaba PuHuiTi R" pitchFamily="18" charset="-122"/>
              </a:rPr>
              <a:t>来估计模型的效果</a:t>
            </a:r>
          </a:p>
          <a:p>
            <a:pPr lvl="2"/>
            <a:endParaRPr lang="en-GB"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nvGraphicFramePr>
        <p:xfrm>
          <a:off x="1790700" y="4411950"/>
          <a:ext cx="7021080" cy="1912620"/>
        </p:xfrm>
        <a:graphic>
          <a:graphicData uri="http://schemas.openxmlformats.org/drawingml/2006/table">
            <a:tbl>
              <a:tblPr/>
              <a:tblGrid>
                <a:gridCol w="1463442">
                  <a:extLst>
                    <a:ext uri="{9D8B030D-6E8A-4147-A177-3AD203B41FA5}">
                      <a16:colId xmlns:a16="http://schemas.microsoft.com/office/drawing/2014/main" val="20000"/>
                    </a:ext>
                  </a:extLst>
                </a:gridCol>
                <a:gridCol w="1463442">
                  <a:extLst>
                    <a:ext uri="{9D8B030D-6E8A-4147-A177-3AD203B41FA5}">
                      <a16:colId xmlns:a16="http://schemas.microsoft.com/office/drawing/2014/main" val="20001"/>
                    </a:ext>
                  </a:extLst>
                </a:gridCol>
                <a:gridCol w="1463442">
                  <a:extLst>
                    <a:ext uri="{9D8B030D-6E8A-4147-A177-3AD203B41FA5}">
                      <a16:colId xmlns:a16="http://schemas.microsoft.com/office/drawing/2014/main" val="20002"/>
                    </a:ext>
                  </a:extLst>
                </a:gridCol>
                <a:gridCol w="917318">
                  <a:extLst>
                    <a:ext uri="{9D8B030D-6E8A-4147-A177-3AD203B41FA5}">
                      <a16:colId xmlns:a16="http://schemas.microsoft.com/office/drawing/2014/main" val="20003"/>
                    </a:ext>
                  </a:extLst>
                </a:gridCol>
                <a:gridCol w="631888">
                  <a:extLst>
                    <a:ext uri="{9D8B030D-6E8A-4147-A177-3AD203B41FA5}">
                      <a16:colId xmlns:a16="http://schemas.microsoft.com/office/drawing/2014/main" val="20004"/>
                    </a:ext>
                  </a:extLst>
                </a:gridCol>
                <a:gridCol w="481781">
                  <a:extLst>
                    <a:ext uri="{9D8B030D-6E8A-4147-A177-3AD203B41FA5}">
                      <a16:colId xmlns:a16="http://schemas.microsoft.com/office/drawing/2014/main" val="20005"/>
                    </a:ext>
                  </a:extLst>
                </a:gridCol>
                <a:gridCol w="599767">
                  <a:extLst>
                    <a:ext uri="{9D8B030D-6E8A-4147-A177-3AD203B41FA5}">
                      <a16:colId xmlns:a16="http://schemas.microsoft.com/office/drawing/2014/main" val="20006"/>
                    </a:ext>
                  </a:extLst>
                </a:gridCol>
              </a:tblGrid>
              <a:tr h="0">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全量样本</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带标签样本</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endParaRPr lang="zh-CN" altLang="en-US" b="1" dirty="0">
                        <a:solidFill>
                          <a:schemeClr val="bg1"/>
                        </a:solidFill>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zh-CN" altLang="en-US" sz="1600" dirty="0">
                          <a:effectLst/>
                        </a:rPr>
                        <a:t>特征名称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dirty="0">
                          <a:effectLst/>
                        </a:rPr>
                        <a:t>覆盖度</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dirty="0">
                          <a:effectLst/>
                        </a:rPr>
                        <a:t>缺失率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dirty="0">
                          <a:effectLst/>
                        </a:rPr>
                        <a:t>零值率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dirty="0">
                          <a:effectLst/>
                        </a:rPr>
                        <a:t>AUC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dirty="0">
                          <a:effectLst/>
                        </a:rPr>
                        <a:t>KS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dirty="0">
                          <a:effectLst/>
                        </a:rPr>
                        <a:t>IV</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
        <p:nvSpPr>
          <p:cNvPr id="7" name="Rectangle 1"/>
          <p:cNvSpPr>
            <a:spLocks noChangeArrowheads="1"/>
          </p:cNvSpPr>
          <p:nvPr/>
        </p:nvSpPr>
        <p:spPr bwMode="auto">
          <a:xfrm>
            <a:off x="973953" y="4028685"/>
            <a:ext cx="140390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矩形 8"/>
          <p:cNvSpPr/>
          <p:nvPr/>
        </p:nvSpPr>
        <p:spPr>
          <a:xfrm>
            <a:off x="890016" y="3962626"/>
            <a:ext cx="2146742" cy="338554"/>
          </a:xfrm>
          <a:prstGeom prst="rect">
            <a:avLst/>
          </a:prstGeom>
        </p:spPr>
        <p:txBody>
          <a:bodyPr wrap="none">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特征评估报表</a:t>
            </a:r>
            <a:endParaRPr lang="en-US"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特征工程</a:t>
            </a:r>
          </a:p>
        </p:txBody>
      </p:sp>
      <p:sp>
        <p:nvSpPr>
          <p:cNvPr id="6" name="文本框 5"/>
          <p:cNvSpPr txBox="1"/>
          <p:nvPr/>
        </p:nvSpPr>
        <p:spPr>
          <a:xfrm>
            <a:off x="890016" y="1524542"/>
            <a:ext cx="9998250" cy="230832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特征评估</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全量样本</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覆盖度：全量样本上，有多少用户有这个特征</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全量样本：包含不带标签的样本</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缺失率：带标签样本缺失率，与全量样本覆盖度作对比，看差距是不是很大，选择差距不大的特征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零值率：好多特征是计数特征，比如电商消费单数，通信录记录数，</a:t>
            </a:r>
            <a:r>
              <a:rPr lang="en-GB" altLang="zh-CN" sz="1600" dirty="0">
                <a:latin typeface="Alibaba PuHuiTi R" pitchFamily="18" charset="-122"/>
                <a:ea typeface="Alibaba PuHuiTi R" pitchFamily="18" charset="-122"/>
                <a:cs typeface="Alibaba PuHuiTi R" pitchFamily="18" charset="-122"/>
              </a:rPr>
              <a:t>GPS</a:t>
            </a:r>
            <a:r>
              <a:rPr lang="zh-CN" altLang="en-US" sz="1600" dirty="0">
                <a:latin typeface="Alibaba PuHuiTi R" pitchFamily="18" charset="-122"/>
                <a:ea typeface="Alibaba PuHuiTi R" pitchFamily="18" charset="-122"/>
                <a:cs typeface="Alibaba PuHuiTi R" pitchFamily="18" charset="-122"/>
              </a:rPr>
              <a:t>数据，如零值太多，特征不好</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剔除风险趋势不合逻辑的特征，用常识和业务逻辑去评估</a:t>
            </a:r>
          </a:p>
          <a:p>
            <a:pPr lvl="2"/>
            <a:endParaRPr lang="zh-CN" altLang="en-US" sz="1600" dirty="0">
              <a:latin typeface="Alibaba PuHuiTi R" pitchFamily="18" charset="-122"/>
              <a:ea typeface="Alibaba PuHuiTi R" pitchFamily="18" charset="-122"/>
              <a:cs typeface="Alibaba PuHuiTi R" pitchFamily="18" charset="-122"/>
            </a:endParaRPr>
          </a:p>
          <a:p>
            <a:pPr lvl="2"/>
            <a:endParaRPr lang="en-GB"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4"/>
          <a:stretch>
            <a:fillRect/>
          </a:stretch>
        </p:blipFill>
        <p:spPr>
          <a:xfrm>
            <a:off x="1447595" y="3216970"/>
            <a:ext cx="4813300" cy="31877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模型构建</a:t>
            </a:r>
          </a:p>
        </p:txBody>
      </p:sp>
      <p:sp>
        <p:nvSpPr>
          <p:cNvPr id="6" name="文本框 5"/>
          <p:cNvSpPr txBox="1"/>
          <p:nvPr/>
        </p:nvSpPr>
        <p:spPr>
          <a:xfrm>
            <a:off x="890016" y="1524542"/>
            <a:ext cx="7444667" cy="304698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设计实验</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训练模型时有很多可能的因素会影响模型效果</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我们需要通过设计实验去验证哪些因素是会提升模型效果的</a:t>
            </a:r>
          </a:p>
          <a:p>
            <a:pPr marL="742950" lvl="1" indent="-285750">
              <a:buFont typeface="Wingdings" panose="05000000000000000000" pitchFamily="2" charset="2"/>
              <a:buChar char="n"/>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模型评估</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好的模型需要满足的条件： </a:t>
            </a:r>
            <a:endParaRPr lang="en-US" altLang="zh-CN" sz="1600" dirty="0">
              <a:latin typeface="Alibaba PuHuiTi R" pitchFamily="18" charset="-122"/>
              <a:ea typeface="Alibaba PuHuiTi R" pitchFamily="18" charset="-122"/>
              <a:cs typeface="Alibaba PuHuiTi R" pitchFamily="18" charset="-122"/>
            </a:endParaRPr>
          </a:p>
          <a:p>
            <a:pPr lvl="1"/>
            <a:r>
              <a:rPr lang="zh-CN" altLang="en-US" sz="1600" dirty="0">
                <a:latin typeface="Alibaba PuHuiTi R" pitchFamily="18" charset="-122"/>
                <a:ea typeface="Alibaba PuHuiTi R" pitchFamily="18" charset="-122"/>
                <a:cs typeface="Alibaba PuHuiTi R" pitchFamily="18" charset="-122"/>
              </a:rPr>
              <a:t>     稳定，在后续较长时间可以持续使用     </a:t>
            </a:r>
            <a:r>
              <a:rPr lang="en-GB" altLang="zh-CN" sz="1600" dirty="0">
                <a:latin typeface="Alibaba PuHuiTi R" pitchFamily="18" charset="-122"/>
                <a:ea typeface="Alibaba PuHuiTi R" pitchFamily="18" charset="-122"/>
                <a:cs typeface="Alibaba PuHuiTi R" pitchFamily="18" charset="-122"/>
              </a:rPr>
              <a:t>PSI (Population Stability Index) </a:t>
            </a:r>
          </a:p>
          <a:p>
            <a:pPr lvl="1"/>
            <a:r>
              <a:rPr lang="zh-CN" altLang="en-US" sz="1600" dirty="0">
                <a:latin typeface="Alibaba PuHuiTi R" pitchFamily="18" charset="-122"/>
                <a:ea typeface="Alibaba PuHuiTi R" pitchFamily="18" charset="-122"/>
                <a:cs typeface="Alibaba PuHuiTi R" pitchFamily="18" charset="-122"/>
              </a:rPr>
              <a:t>     区分度好，好坏用户的信用分差别大     </a:t>
            </a:r>
            <a:r>
              <a:rPr lang="en-GB" altLang="zh-CN" sz="1600" dirty="0">
                <a:latin typeface="Alibaba PuHuiTi R" pitchFamily="18" charset="-122"/>
                <a:ea typeface="Alibaba PuHuiTi R" pitchFamily="18" charset="-122"/>
                <a:cs typeface="Alibaba PuHuiTi R" pitchFamily="18" charset="-122"/>
              </a:rPr>
              <a:t>AUC, KS, GINI</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报表一：区分度，抓坏人能力在不同分段的表现</a:t>
            </a:r>
          </a:p>
          <a:p>
            <a:pPr lvl="1"/>
            <a:endParaRPr lang="zh-CN" altLang="en-US" sz="1600" dirty="0">
              <a:latin typeface="Alibaba PuHuiTi R" pitchFamily="18" charset="-122"/>
              <a:ea typeface="Alibaba PuHuiTi R" pitchFamily="18" charset="-122"/>
              <a:cs typeface="Alibaba PuHuiTi R" pitchFamily="18" charset="-122"/>
            </a:endParaRPr>
          </a:p>
          <a:p>
            <a:pPr lvl="2"/>
            <a:endParaRPr lang="en-GB"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nvGraphicFramePr>
        <p:xfrm>
          <a:off x="1392186" y="3885658"/>
          <a:ext cx="8896350" cy="2895600"/>
        </p:xfrm>
        <a:graphic>
          <a:graphicData uri="http://schemas.openxmlformats.org/drawingml/2006/table">
            <a:tbl>
              <a:tblPr/>
              <a:tblGrid>
                <a:gridCol w="1779270">
                  <a:extLst>
                    <a:ext uri="{9D8B030D-6E8A-4147-A177-3AD203B41FA5}">
                      <a16:colId xmlns:a16="http://schemas.microsoft.com/office/drawing/2014/main" val="20000"/>
                    </a:ext>
                  </a:extLst>
                </a:gridCol>
                <a:gridCol w="1779270">
                  <a:extLst>
                    <a:ext uri="{9D8B030D-6E8A-4147-A177-3AD203B41FA5}">
                      <a16:colId xmlns:a16="http://schemas.microsoft.com/office/drawing/2014/main" val="20001"/>
                    </a:ext>
                  </a:extLst>
                </a:gridCol>
                <a:gridCol w="1779270">
                  <a:extLst>
                    <a:ext uri="{9D8B030D-6E8A-4147-A177-3AD203B41FA5}">
                      <a16:colId xmlns:a16="http://schemas.microsoft.com/office/drawing/2014/main" val="20002"/>
                    </a:ext>
                  </a:extLst>
                </a:gridCol>
                <a:gridCol w="1779270">
                  <a:extLst>
                    <a:ext uri="{9D8B030D-6E8A-4147-A177-3AD203B41FA5}">
                      <a16:colId xmlns:a16="http://schemas.microsoft.com/office/drawing/2014/main" val="20003"/>
                    </a:ext>
                  </a:extLst>
                </a:gridCol>
                <a:gridCol w="1779270">
                  <a:extLst>
                    <a:ext uri="{9D8B030D-6E8A-4147-A177-3AD203B41FA5}">
                      <a16:colId xmlns:a16="http://schemas.microsoft.com/office/drawing/2014/main" val="20004"/>
                    </a:ext>
                  </a:extLst>
                </a:gridCol>
              </a:tblGrid>
              <a:tr h="0">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分数段</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总人数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坏人数</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坏人率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en-GB" sz="1800" b="0" i="0" dirty="0">
                          <a:solidFill>
                            <a:schemeClr val="bg1"/>
                          </a:solidFill>
                          <a:effectLst/>
                          <a:latin typeface="Alibaba PuHuiTi R" pitchFamily="18" charset="-122"/>
                          <a:ea typeface="Alibaba PuHuiTi R" pitchFamily="18" charset="-122"/>
                          <a:cs typeface="Alibaba PuHuiTi R" pitchFamily="18" charset="-122"/>
                        </a:rPr>
                        <a:t>KS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0">
                <a:tc>
                  <a:txBody>
                    <a:bodyPr/>
                    <a:lstStyle/>
                    <a:p>
                      <a:r>
                        <a:rPr lang="en-US" altLang="zh-CN" sz="1600" b="0" i="0" dirty="0">
                          <a:effectLst/>
                          <a:latin typeface="Alibaba PuHuiTi R" pitchFamily="18" charset="-122"/>
                          <a:ea typeface="Alibaba PuHuiTi R" pitchFamily="18" charset="-122"/>
                          <a:cs typeface="Alibaba PuHuiTi R" pitchFamily="18" charset="-122"/>
                        </a:rPr>
                        <a:t>[300, 550]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altLang="zh-CN" sz="1600" b="0" i="0" dirty="0">
                          <a:effectLst/>
                          <a:latin typeface="Alibaba PuHuiTi R" pitchFamily="18" charset="-122"/>
                          <a:ea typeface="Alibaba PuHuiTi R" pitchFamily="18" charset="-122"/>
                          <a:cs typeface="Alibaba PuHuiTi R" pitchFamily="18" charset="-122"/>
                        </a:rPr>
                        <a:t>[500, 600]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en-US" altLang="zh-CN" sz="1600" b="0" i="0" dirty="0">
                          <a:effectLst/>
                          <a:latin typeface="Alibaba PuHuiTi R" pitchFamily="18" charset="-122"/>
                          <a:ea typeface="Alibaba PuHuiTi R" pitchFamily="18" charset="-122"/>
                          <a:cs typeface="Alibaba PuHuiTi R" pitchFamily="18" charset="-122"/>
                        </a:rPr>
                        <a:t>[600, 700]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altLang="zh-CN" sz="1600" b="0" i="0" dirty="0">
                          <a:effectLst/>
                          <a:latin typeface="Alibaba PuHuiTi R" pitchFamily="18" charset="-122"/>
                          <a:ea typeface="Alibaba PuHuiTi R" pitchFamily="18" charset="-122"/>
                          <a:cs typeface="Alibaba PuHuiTi R" pitchFamily="18" charset="-122"/>
                        </a:rPr>
                        <a:t>[700, 750]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0">
                <a:tc>
                  <a:txBody>
                    <a:bodyPr/>
                    <a:lstStyle/>
                    <a:p>
                      <a:r>
                        <a:rPr lang="en-US" altLang="zh-CN" sz="1600" b="0" i="0">
                          <a:effectLst/>
                          <a:latin typeface="Alibaba PuHuiTi R" pitchFamily="18" charset="-122"/>
                          <a:ea typeface="Alibaba PuHuiTi R" pitchFamily="18" charset="-122"/>
                          <a:cs typeface="Alibaba PuHuiTi R" pitchFamily="18" charset="-122"/>
                        </a:rPr>
                        <a:t>[750, 800]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US" altLang="zh-CN" sz="1600" b="0" i="0">
                          <a:effectLst/>
                          <a:latin typeface="Alibaba PuHuiTi R" pitchFamily="18" charset="-122"/>
                          <a:ea typeface="Alibaba PuHuiTi R" pitchFamily="18" charset="-122"/>
                          <a:cs typeface="Alibaba PuHuiTi R" pitchFamily="18" charset="-122"/>
                        </a:rPr>
                        <a:t>[800, 850]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0">
                <a:tc>
                  <a:txBody>
                    <a:bodyPr/>
                    <a:lstStyle/>
                    <a:p>
                      <a:r>
                        <a:rPr lang="en-US" altLang="zh-CN" sz="1600" b="0" i="0" dirty="0">
                          <a:effectLst/>
                          <a:latin typeface="Alibaba PuHuiTi R" pitchFamily="18" charset="-122"/>
                          <a:ea typeface="Alibaba PuHuiTi R" pitchFamily="18" charset="-122"/>
                          <a:cs typeface="Alibaba PuHuiTi R" pitchFamily="18" charset="-122"/>
                        </a:rPr>
                        <a:t>[850, 950]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Rectangle 1"/>
          <p:cNvSpPr>
            <a:spLocks noChangeArrowheads="1"/>
          </p:cNvSpPr>
          <p:nvPr/>
        </p:nvSpPr>
        <p:spPr bwMode="auto">
          <a:xfrm>
            <a:off x="164782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上线运营</a:t>
            </a:r>
          </a:p>
        </p:txBody>
      </p:sp>
      <p:sp>
        <p:nvSpPr>
          <p:cNvPr id="6" name="文本框 5"/>
          <p:cNvSpPr txBox="1"/>
          <p:nvPr/>
        </p:nvSpPr>
        <p:spPr>
          <a:xfrm>
            <a:off x="899849" y="1198676"/>
            <a:ext cx="7988084" cy="5724644"/>
          </a:xfrm>
          <a:prstGeom prst="rect">
            <a:avLst/>
          </a:prstGeom>
          <a:noFill/>
        </p:spPr>
        <p:txBody>
          <a:bodyPr wrap="none" rtlCol="0">
            <a:spAutoFit/>
          </a:bodyPr>
          <a:lstStyle/>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模型交付</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交付流程：</a:t>
            </a:r>
            <a:endParaRPr lang="en-US" altLang="zh-CN" sz="1600" dirty="0">
              <a:latin typeface="Alibaba PuHuiTi R" pitchFamily="18" charset="-122"/>
              <a:ea typeface="Alibaba PuHuiTi R" pitchFamily="18" charset="-122"/>
              <a:cs typeface="Alibaba PuHuiTi R" pitchFamily="18" charset="-122"/>
            </a:endParaRPr>
          </a:p>
          <a:p>
            <a:pPr lvl="2"/>
            <a:r>
              <a:rPr lang="en-US" altLang="zh-CN" dirty="0"/>
              <a:t>1 </a:t>
            </a:r>
            <a:r>
              <a:rPr lang="zh-CN" altLang="en-US" dirty="0"/>
              <a:t>提交特征和模型报表 </a:t>
            </a:r>
            <a:endParaRPr lang="en-US" altLang="zh-CN" dirty="0"/>
          </a:p>
          <a:p>
            <a:pPr lvl="2"/>
            <a:r>
              <a:rPr lang="en-US" altLang="zh-CN" dirty="0"/>
              <a:t>2 </a:t>
            </a:r>
            <a:r>
              <a:rPr lang="zh-CN" altLang="en-US" dirty="0"/>
              <a:t>离线结果质量复核 </a:t>
            </a:r>
            <a:r>
              <a:rPr lang="en-US" altLang="zh-CN" dirty="0"/>
              <a:t>(</a:t>
            </a:r>
            <a:r>
              <a:rPr lang="zh-CN" altLang="en-US" dirty="0"/>
              <a:t>无缺失，无重复，存储位置正确，文件名规范</a:t>
            </a:r>
            <a:r>
              <a:rPr lang="en-US" altLang="zh-CN" dirty="0"/>
              <a:t>) </a:t>
            </a:r>
          </a:p>
          <a:p>
            <a:pPr lvl="2"/>
            <a:r>
              <a:rPr lang="en-US" altLang="zh-CN" dirty="0"/>
              <a:t>3 </a:t>
            </a:r>
            <a:r>
              <a:rPr lang="zh-CN" altLang="en-US" dirty="0"/>
              <a:t>保存模型文件，确定版本号，提交时间 </a:t>
            </a:r>
            <a:endParaRPr lang="en-US" altLang="zh-CN" dirty="0"/>
          </a:p>
          <a:p>
            <a:pPr lvl="2"/>
            <a:r>
              <a:rPr lang="en-US" altLang="zh-CN" dirty="0"/>
              <a:t>4 </a:t>
            </a:r>
            <a:r>
              <a:rPr lang="zh-CN" altLang="en-US" dirty="0"/>
              <a:t>老大审批，通知业务方 </a:t>
            </a:r>
            <a:endParaRPr lang="en-US" altLang="zh-CN" dirty="0"/>
          </a:p>
          <a:p>
            <a:pPr lvl="2"/>
            <a:r>
              <a:rPr lang="en-US" altLang="zh-CN" dirty="0"/>
              <a:t>5 </a:t>
            </a:r>
            <a:r>
              <a:rPr lang="zh-CN" altLang="en-US" dirty="0"/>
              <a:t>线上部署，案例调研， 持续监控</a:t>
            </a:r>
          </a:p>
          <a:p>
            <a:pPr lvl="2"/>
            <a:endParaRPr lang="zh-CN" altLang="en-US"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特征报告</a:t>
            </a:r>
          </a:p>
          <a:p>
            <a:pPr lvl="2"/>
            <a:r>
              <a:rPr lang="en-US" altLang="zh-CN" dirty="0"/>
              <a:t>1 </a:t>
            </a:r>
            <a:r>
              <a:rPr lang="zh-CN" altLang="en-US" dirty="0"/>
              <a:t>特征项目需求 </a:t>
            </a:r>
            <a:br>
              <a:rPr lang="en-US" altLang="zh-CN" dirty="0"/>
            </a:br>
            <a:r>
              <a:rPr lang="en-US" altLang="zh-CN" dirty="0"/>
              <a:t>2 </a:t>
            </a:r>
            <a:r>
              <a:rPr lang="zh-CN" altLang="en-US" dirty="0"/>
              <a:t>特征项目任务列表 </a:t>
            </a:r>
            <a:endParaRPr lang="en-US" altLang="zh-CN" dirty="0"/>
          </a:p>
          <a:p>
            <a:pPr lvl="2"/>
            <a:r>
              <a:rPr lang="en-US" altLang="zh-CN" dirty="0"/>
              <a:t>3 </a:t>
            </a:r>
            <a:r>
              <a:rPr lang="zh-CN" altLang="en-US" dirty="0"/>
              <a:t>特征项目时间表 </a:t>
            </a:r>
            <a:endParaRPr lang="en-US" altLang="zh-CN" dirty="0"/>
          </a:p>
          <a:p>
            <a:pPr lvl="2"/>
            <a:r>
              <a:rPr lang="en-US" altLang="zh-CN" dirty="0"/>
              <a:t>4 </a:t>
            </a:r>
            <a:r>
              <a:rPr lang="zh-CN" altLang="en-US" dirty="0"/>
              <a:t>类</a:t>
            </a:r>
            <a:r>
              <a:rPr lang="en-GB" altLang="zh-CN" dirty="0"/>
              <a:t>ER</a:t>
            </a:r>
            <a:r>
              <a:rPr lang="zh-CN" altLang="en-US" dirty="0"/>
              <a:t>图 </a:t>
            </a:r>
            <a:endParaRPr lang="en-US" altLang="zh-CN" dirty="0"/>
          </a:p>
          <a:p>
            <a:pPr lvl="2"/>
            <a:r>
              <a:rPr lang="en-US" altLang="zh-CN" dirty="0"/>
              <a:t>5 </a:t>
            </a:r>
            <a:r>
              <a:rPr lang="zh-CN" altLang="en-US" dirty="0"/>
              <a:t>样本设计 </a:t>
            </a:r>
            <a:endParaRPr lang="en-US" altLang="zh-CN" dirty="0"/>
          </a:p>
          <a:p>
            <a:pPr lvl="2"/>
            <a:r>
              <a:rPr lang="en-US" altLang="zh-CN" dirty="0"/>
              <a:t>6 </a:t>
            </a:r>
            <a:r>
              <a:rPr lang="zh-CN" altLang="en-US" dirty="0"/>
              <a:t>特征框架 </a:t>
            </a:r>
            <a:endParaRPr lang="en-US" altLang="zh-CN" dirty="0"/>
          </a:p>
          <a:p>
            <a:pPr lvl="2"/>
            <a:r>
              <a:rPr lang="en-US" altLang="zh-CN" dirty="0"/>
              <a:t>7 </a:t>
            </a:r>
            <a:r>
              <a:rPr lang="zh-CN" altLang="en-US" dirty="0"/>
              <a:t>每周开发进度和结果 </a:t>
            </a:r>
            <a:endParaRPr lang="en-US" altLang="zh-CN" dirty="0"/>
          </a:p>
          <a:p>
            <a:pPr lvl="2"/>
            <a:r>
              <a:rPr lang="en-US" altLang="zh-CN" dirty="0"/>
              <a:t>8 </a:t>
            </a:r>
            <a:r>
              <a:rPr lang="zh-CN" altLang="en-US" dirty="0"/>
              <a:t>每周讨论反馈和改进意见笔记 </a:t>
            </a:r>
            <a:endParaRPr lang="en-US" altLang="zh-CN" dirty="0"/>
          </a:p>
          <a:p>
            <a:pPr lvl="2"/>
            <a:r>
              <a:rPr lang="en-US" altLang="zh-CN" dirty="0"/>
              <a:t>9 </a:t>
            </a:r>
            <a:r>
              <a:rPr lang="zh-CN" altLang="en-US" dirty="0"/>
              <a:t>特征项目交付说明 </a:t>
            </a:r>
            <a:endParaRPr lang="en-US" altLang="zh-CN" dirty="0"/>
          </a:p>
          <a:p>
            <a:pPr lvl="2"/>
            <a:r>
              <a:rPr lang="en-US" altLang="zh-CN" dirty="0"/>
              <a:t>10 </a:t>
            </a:r>
            <a:r>
              <a:rPr lang="zh-CN" altLang="en-US" dirty="0"/>
              <a:t>特征项目总结</a:t>
            </a:r>
            <a:endParaRPr lang="en-GB" altLang="zh-CN" sz="1600" dirty="0">
              <a:latin typeface="Alibaba PuHuiTi R" pitchFamily="18" charset="-122"/>
              <a:ea typeface="Alibaba PuHuiTi R" pitchFamily="18" charset="-122"/>
              <a:cs typeface="Alibaba PuHuiTi R" pitchFamily="18" charset="-122"/>
            </a:endParaRP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64782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33904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上线运营</a:t>
            </a:r>
          </a:p>
        </p:txBody>
      </p:sp>
      <p:sp>
        <p:nvSpPr>
          <p:cNvPr id="6" name="文本框 5"/>
          <p:cNvSpPr txBox="1"/>
          <p:nvPr/>
        </p:nvSpPr>
        <p:spPr>
          <a:xfrm>
            <a:off x="899849" y="1198676"/>
            <a:ext cx="3905236" cy="4031873"/>
          </a:xfrm>
          <a:prstGeom prst="rect">
            <a:avLst/>
          </a:prstGeom>
          <a:noFill/>
        </p:spPr>
        <p:txBody>
          <a:bodyPr wrap="none" rtlCol="0">
            <a:spAutoFit/>
          </a:bodyPr>
          <a:lstStyle/>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模型交付</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交付流程：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特征报告</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模型报告</a:t>
            </a:r>
          </a:p>
          <a:p>
            <a:pPr lvl="2"/>
            <a:r>
              <a:rPr lang="en-US" altLang="zh-CN" sz="1600" dirty="0">
                <a:latin typeface="Alibaba PuHuiTi R" pitchFamily="18" charset="-122"/>
                <a:ea typeface="Alibaba PuHuiTi R" pitchFamily="18" charset="-122"/>
                <a:cs typeface="Alibaba PuHuiTi R" pitchFamily="18" charset="-122"/>
              </a:rPr>
              <a:t>1</a:t>
            </a:r>
            <a:r>
              <a:rPr lang="zh-CN" altLang="en-US" sz="1600" dirty="0">
                <a:latin typeface="Alibaba PuHuiTi R" pitchFamily="18" charset="-122"/>
                <a:ea typeface="Alibaba PuHuiTi R" pitchFamily="18" charset="-122"/>
                <a:cs typeface="Alibaba PuHuiTi R" pitchFamily="18" charset="-122"/>
              </a:rPr>
              <a:t> 模型项目需求</a:t>
            </a:r>
          </a:p>
          <a:p>
            <a:pPr lvl="2"/>
            <a:r>
              <a:rPr lang="en-US" altLang="zh-CN" sz="1600" dirty="0">
                <a:latin typeface="Alibaba PuHuiTi R" pitchFamily="18" charset="-122"/>
                <a:ea typeface="Alibaba PuHuiTi R" pitchFamily="18" charset="-122"/>
                <a:cs typeface="Alibaba PuHuiTi R" pitchFamily="18" charset="-122"/>
              </a:rPr>
              <a:t>2 </a:t>
            </a:r>
            <a:r>
              <a:rPr lang="zh-CN" altLang="en-US" sz="1600" dirty="0">
                <a:latin typeface="Alibaba PuHuiTi R" pitchFamily="18" charset="-122"/>
                <a:ea typeface="Alibaba PuHuiTi R" pitchFamily="18" charset="-122"/>
                <a:cs typeface="Alibaba PuHuiTi R" pitchFamily="18" charset="-122"/>
              </a:rPr>
              <a:t>模型项目任务列表</a:t>
            </a:r>
          </a:p>
          <a:p>
            <a:pPr lvl="2"/>
            <a:r>
              <a:rPr lang="en-US" altLang="zh-CN" sz="1600" dirty="0">
                <a:latin typeface="Alibaba PuHuiTi R" pitchFamily="18" charset="-122"/>
                <a:ea typeface="Alibaba PuHuiTi R" pitchFamily="18" charset="-122"/>
                <a:cs typeface="Alibaba PuHuiTi R" pitchFamily="18" charset="-122"/>
              </a:rPr>
              <a:t>3 </a:t>
            </a:r>
            <a:r>
              <a:rPr lang="zh-CN" altLang="en-US" sz="1600" dirty="0">
                <a:latin typeface="Alibaba PuHuiTi R" pitchFamily="18" charset="-122"/>
                <a:ea typeface="Alibaba PuHuiTi R" pitchFamily="18" charset="-122"/>
                <a:cs typeface="Alibaba PuHuiTi R" pitchFamily="18" charset="-122"/>
              </a:rPr>
              <a:t>模型项目时间表</a:t>
            </a:r>
          </a:p>
          <a:p>
            <a:pPr lvl="2"/>
            <a:r>
              <a:rPr lang="en-US" altLang="zh-CN" sz="1600" dirty="0">
                <a:latin typeface="Alibaba PuHuiTi R" pitchFamily="18" charset="-122"/>
                <a:ea typeface="Alibaba PuHuiTi R" pitchFamily="18" charset="-122"/>
                <a:cs typeface="Alibaba PuHuiTi R" pitchFamily="18" charset="-122"/>
              </a:rPr>
              <a:t>4 </a:t>
            </a:r>
            <a:r>
              <a:rPr lang="zh-CN" altLang="en-US" sz="1600" dirty="0">
                <a:latin typeface="Alibaba PuHuiTi R" pitchFamily="18" charset="-122"/>
                <a:ea typeface="Alibaba PuHuiTi R" pitchFamily="18" charset="-122"/>
                <a:cs typeface="Alibaba PuHuiTi R" pitchFamily="18" charset="-122"/>
              </a:rPr>
              <a:t>模型设计</a:t>
            </a:r>
          </a:p>
          <a:p>
            <a:pPr lvl="2"/>
            <a:r>
              <a:rPr lang="en-US" altLang="zh-CN" sz="1600" dirty="0">
                <a:latin typeface="Alibaba PuHuiTi R" pitchFamily="18" charset="-122"/>
                <a:ea typeface="Alibaba PuHuiTi R" pitchFamily="18" charset="-122"/>
                <a:cs typeface="Alibaba PuHuiTi R" pitchFamily="18" charset="-122"/>
              </a:rPr>
              <a:t>5 </a:t>
            </a:r>
            <a:r>
              <a:rPr lang="zh-CN" altLang="en-US" sz="1600" dirty="0">
                <a:latin typeface="Alibaba PuHuiTi R" pitchFamily="18" charset="-122"/>
                <a:ea typeface="Alibaba PuHuiTi R" pitchFamily="18" charset="-122"/>
                <a:cs typeface="Alibaba PuHuiTi R" pitchFamily="18" charset="-122"/>
              </a:rPr>
              <a:t>样本设计</a:t>
            </a:r>
          </a:p>
          <a:p>
            <a:pPr lvl="2"/>
            <a:r>
              <a:rPr lang="en-US" altLang="zh-CN" sz="1600" dirty="0">
                <a:latin typeface="Alibaba PuHuiTi R" pitchFamily="18" charset="-122"/>
                <a:ea typeface="Alibaba PuHuiTi R" pitchFamily="18" charset="-122"/>
                <a:cs typeface="Alibaba PuHuiTi R" pitchFamily="18" charset="-122"/>
              </a:rPr>
              <a:t>6 </a:t>
            </a:r>
            <a:r>
              <a:rPr lang="zh-CN" altLang="en-US" sz="1600" dirty="0">
                <a:latin typeface="Alibaba PuHuiTi R" pitchFamily="18" charset="-122"/>
                <a:ea typeface="Alibaba PuHuiTi R" pitchFamily="18" charset="-122"/>
                <a:cs typeface="Alibaba PuHuiTi R" pitchFamily="18" charset="-122"/>
              </a:rPr>
              <a:t>模型训练流程和实验设计</a:t>
            </a:r>
          </a:p>
          <a:p>
            <a:pPr lvl="2"/>
            <a:r>
              <a:rPr lang="en-US" altLang="zh-CN" sz="1600" dirty="0">
                <a:latin typeface="Alibaba PuHuiTi R" pitchFamily="18" charset="-122"/>
                <a:ea typeface="Alibaba PuHuiTi R" pitchFamily="18" charset="-122"/>
                <a:cs typeface="Alibaba PuHuiTi R" pitchFamily="18" charset="-122"/>
              </a:rPr>
              <a:t>7 </a:t>
            </a:r>
            <a:r>
              <a:rPr lang="zh-CN" altLang="en-US" sz="1600" dirty="0">
                <a:latin typeface="Alibaba PuHuiTi R" pitchFamily="18" charset="-122"/>
                <a:ea typeface="Alibaba PuHuiTi R" pitchFamily="18" charset="-122"/>
                <a:cs typeface="Alibaba PuHuiTi R" pitchFamily="18" charset="-122"/>
              </a:rPr>
              <a:t>每周开发进度和结果</a:t>
            </a:r>
          </a:p>
          <a:p>
            <a:pPr lvl="2"/>
            <a:r>
              <a:rPr lang="en-US" altLang="zh-CN" sz="1600" dirty="0">
                <a:latin typeface="Alibaba PuHuiTi R" pitchFamily="18" charset="-122"/>
                <a:ea typeface="Alibaba PuHuiTi R" pitchFamily="18" charset="-122"/>
                <a:cs typeface="Alibaba PuHuiTi R" pitchFamily="18" charset="-122"/>
              </a:rPr>
              <a:t>8 </a:t>
            </a:r>
            <a:r>
              <a:rPr lang="zh-CN" altLang="en-US" sz="1600" dirty="0">
                <a:latin typeface="Alibaba PuHuiTi R" pitchFamily="18" charset="-122"/>
                <a:ea typeface="Alibaba PuHuiTi R" pitchFamily="18" charset="-122"/>
                <a:cs typeface="Alibaba PuHuiTi R" pitchFamily="18" charset="-122"/>
              </a:rPr>
              <a:t>每周讨论反馈和改进意见笔记</a:t>
            </a:r>
          </a:p>
          <a:p>
            <a:pPr lvl="2"/>
            <a:r>
              <a:rPr lang="en-US" altLang="zh-CN" sz="1600" dirty="0">
                <a:latin typeface="Alibaba PuHuiTi R" pitchFamily="18" charset="-122"/>
                <a:ea typeface="Alibaba PuHuiTi R" pitchFamily="18" charset="-122"/>
                <a:cs typeface="Alibaba PuHuiTi R" pitchFamily="18" charset="-122"/>
              </a:rPr>
              <a:t>9 </a:t>
            </a:r>
            <a:r>
              <a:rPr lang="zh-CN" altLang="en-US" sz="1600" dirty="0">
                <a:latin typeface="Alibaba PuHuiTi R" pitchFamily="18" charset="-122"/>
                <a:ea typeface="Alibaba PuHuiTi R" pitchFamily="18" charset="-122"/>
                <a:cs typeface="Alibaba PuHuiTi R" pitchFamily="18" charset="-122"/>
              </a:rPr>
              <a:t>模型项目交付说明</a:t>
            </a:r>
          </a:p>
          <a:p>
            <a:pPr lvl="2"/>
            <a:r>
              <a:rPr lang="en-US" altLang="zh-CN" sz="1600" dirty="0">
                <a:latin typeface="Alibaba PuHuiTi R" pitchFamily="18" charset="-122"/>
                <a:ea typeface="Alibaba PuHuiTi R" pitchFamily="18" charset="-122"/>
                <a:cs typeface="Alibaba PuHuiTi R" pitchFamily="18" charset="-122"/>
              </a:rPr>
              <a:t>10 </a:t>
            </a:r>
            <a:r>
              <a:rPr lang="zh-CN" altLang="en-US" sz="1600" dirty="0">
                <a:latin typeface="Alibaba PuHuiTi R" pitchFamily="18" charset="-122"/>
                <a:ea typeface="Alibaba PuHuiTi R" pitchFamily="18" charset="-122"/>
                <a:cs typeface="Alibaba PuHuiTi R" pitchFamily="18" charset="-122"/>
              </a:rPr>
              <a:t>模型项目总结</a:t>
            </a: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64782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33904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上线运营</a:t>
            </a:r>
          </a:p>
        </p:txBody>
      </p:sp>
      <p:sp>
        <p:nvSpPr>
          <p:cNvPr id="6" name="文本框 5"/>
          <p:cNvSpPr txBox="1"/>
          <p:nvPr/>
        </p:nvSpPr>
        <p:spPr>
          <a:xfrm>
            <a:off x="899849" y="1198676"/>
            <a:ext cx="8004114" cy="2554545"/>
          </a:xfrm>
          <a:prstGeom prst="rect">
            <a:avLst/>
          </a:prstGeom>
          <a:noFill/>
        </p:spPr>
        <p:txBody>
          <a:bodyPr wrap="none" rtlCol="0">
            <a:spAutoFit/>
          </a:bodyPr>
          <a:lstStyle/>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模型部署</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确保开发环境和生产环境一致性</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使用</a:t>
            </a:r>
            <a:r>
              <a:rPr lang="en-GB" altLang="zh-CN" sz="1600" dirty="0">
                <a:latin typeface="Alibaba PuHuiTi R" pitchFamily="18" charset="-122"/>
                <a:ea typeface="Alibaba PuHuiTi R" pitchFamily="18" charset="-122"/>
                <a:cs typeface="Alibaba PuHuiTi R" pitchFamily="18" charset="-122"/>
              </a:rPr>
              <a:t>PMML</a:t>
            </a:r>
            <a:r>
              <a:rPr lang="zh-CN" altLang="en-US" sz="1600" dirty="0">
                <a:latin typeface="Alibaba PuHuiTi R" pitchFamily="18" charset="-122"/>
                <a:ea typeface="Alibaba PuHuiTi R" pitchFamily="18" charset="-122"/>
                <a:cs typeface="Alibaba PuHuiTi R" pitchFamily="18" charset="-122"/>
              </a:rPr>
              <a:t>文件或</a:t>
            </a:r>
            <a:r>
              <a:rPr lang="en-GB" altLang="zh-CN" sz="1600" dirty="0">
                <a:latin typeface="Alibaba PuHuiTi R" pitchFamily="18" charset="-122"/>
                <a:ea typeface="Alibaba PuHuiTi R" pitchFamily="18" charset="-122"/>
                <a:cs typeface="Alibaba PuHuiTi R" pitchFamily="18" charset="-122"/>
              </a:rPr>
              <a:t>Flask API</a:t>
            </a:r>
            <a:r>
              <a:rPr lang="zh-CN" altLang="en-US" sz="1600" dirty="0">
                <a:latin typeface="Alibaba PuHuiTi R" pitchFamily="18" charset="-122"/>
                <a:ea typeface="Alibaba PuHuiTi R" pitchFamily="18" charset="-122"/>
                <a:cs typeface="Alibaba PuHuiTi R" pitchFamily="18" charset="-122"/>
              </a:rPr>
              <a:t>进行部署</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一定要做：对一批客户进行离线打分和线上打分，确保离线结果和线上结果一致</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模型监控</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特征监控：特征稳定性</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模型监控：模型稳定性</a:t>
            </a:r>
          </a:p>
          <a:p>
            <a:pPr lvl="2"/>
            <a:endParaRPr lang="en-US" altLang="zh-CN" sz="1600" dirty="0">
              <a:latin typeface="Alibaba PuHuiTi R" pitchFamily="18" charset="-122"/>
              <a:ea typeface="Alibaba PuHuiTi R" pitchFamily="18" charset="-122"/>
              <a:cs typeface="Alibaba PuHuiTi R" pitchFamily="18" charset="-122"/>
            </a:endParaRPr>
          </a:p>
        </p:txBody>
      </p:sp>
      <p:sp>
        <p:nvSpPr>
          <p:cNvPr id="8" name="Rectangle 1"/>
          <p:cNvSpPr>
            <a:spLocks noChangeArrowheads="1"/>
          </p:cNvSpPr>
          <p:nvPr/>
        </p:nvSpPr>
        <p:spPr bwMode="auto">
          <a:xfrm>
            <a:off x="1790700" y="2435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64782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339045" y="2081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89" y="1671587"/>
            <a:ext cx="6983315" cy="4511040"/>
          </a:xfrm>
        </p:spPr>
        <p:txBody>
          <a:bodyPr/>
          <a:lstStyle/>
          <a:p>
            <a:r>
              <a:rPr lang="en-GB" altLang="zh-CN" dirty="0"/>
              <a:t>ABC</a:t>
            </a:r>
            <a:r>
              <a:rPr lang="zh-CN" altLang="en-US" dirty="0"/>
              <a:t>评分卡是什么，有什么区别</a:t>
            </a:r>
            <a:r>
              <a:rPr lang="en-US" altLang="zh-CN" dirty="0"/>
              <a:t>?</a:t>
            </a:r>
          </a:p>
          <a:p>
            <a:pPr lvl="1"/>
            <a:r>
              <a:rPr lang="en-GB" altLang="zh-CN" b="0" dirty="0">
                <a:latin typeface="Alibaba PuHuiTi R" pitchFamily="18" charset="-122"/>
                <a:ea typeface="Alibaba PuHuiTi R" pitchFamily="18" charset="-122"/>
                <a:cs typeface="Alibaba PuHuiTi R" pitchFamily="18" charset="-122"/>
              </a:rPr>
              <a:t>A</a:t>
            </a:r>
            <a:r>
              <a:rPr lang="zh-CN" altLang="en-US" b="0" dirty="0">
                <a:latin typeface="Alibaba PuHuiTi R" pitchFamily="18" charset="-122"/>
                <a:ea typeface="Alibaba PuHuiTi R" pitchFamily="18" charset="-122"/>
                <a:cs typeface="Alibaba PuHuiTi R" pitchFamily="18" charset="-122"/>
              </a:rPr>
              <a:t>申请，</a:t>
            </a:r>
            <a:r>
              <a:rPr lang="en-GB" altLang="zh-CN" b="0" dirty="0">
                <a:latin typeface="Alibaba PuHuiTi R" pitchFamily="18" charset="-122"/>
                <a:ea typeface="Alibaba PuHuiTi R" pitchFamily="18" charset="-122"/>
                <a:cs typeface="Alibaba PuHuiTi R" pitchFamily="18" charset="-122"/>
              </a:rPr>
              <a:t>B</a:t>
            </a:r>
            <a:r>
              <a:rPr lang="zh-CN" altLang="en-US" b="0" dirty="0">
                <a:latin typeface="Alibaba PuHuiTi R" pitchFamily="18" charset="-122"/>
                <a:ea typeface="Alibaba PuHuiTi R" pitchFamily="18" charset="-122"/>
                <a:cs typeface="Alibaba PuHuiTi R" pitchFamily="18" charset="-122"/>
              </a:rPr>
              <a:t>行为，</a:t>
            </a:r>
            <a:r>
              <a:rPr lang="en-GB" altLang="zh-CN" b="0" dirty="0">
                <a:latin typeface="Alibaba PuHuiTi R" pitchFamily="18" charset="-122"/>
                <a:ea typeface="Alibaba PuHuiTi R" pitchFamily="18" charset="-122"/>
                <a:cs typeface="Alibaba PuHuiTi R" pitchFamily="18" charset="-122"/>
              </a:rPr>
              <a:t>C</a:t>
            </a:r>
            <a:r>
              <a:rPr lang="zh-CN" altLang="en-US" b="0" dirty="0">
                <a:latin typeface="Alibaba PuHuiTi R" pitchFamily="18" charset="-122"/>
                <a:ea typeface="Alibaba PuHuiTi R" pitchFamily="18" charset="-122"/>
                <a:cs typeface="Alibaba PuHuiTi R" pitchFamily="18" charset="-122"/>
              </a:rPr>
              <a:t>催收</a:t>
            </a:r>
          </a:p>
          <a:p>
            <a:pPr lvl="1"/>
            <a:r>
              <a:rPr lang="zh-CN" altLang="en-US" b="0" dirty="0">
                <a:latin typeface="Alibaba PuHuiTi R" pitchFamily="18" charset="-122"/>
                <a:ea typeface="Alibaba PuHuiTi R" pitchFamily="18" charset="-122"/>
                <a:cs typeface="Alibaba PuHuiTi R" pitchFamily="18" charset="-122"/>
              </a:rPr>
              <a:t>针对客群不同，可用数据不同，</a:t>
            </a:r>
            <a:r>
              <a:rPr lang="en-GB" altLang="zh-CN" b="0" dirty="0">
                <a:latin typeface="Alibaba PuHuiTi R" pitchFamily="18" charset="-122"/>
                <a:ea typeface="Alibaba PuHuiTi R" pitchFamily="18" charset="-122"/>
                <a:cs typeface="Alibaba PuHuiTi R" pitchFamily="18" charset="-122"/>
              </a:rPr>
              <a:t>Y</a:t>
            </a:r>
            <a:r>
              <a:rPr lang="zh-CN" altLang="en-US" b="0" dirty="0">
                <a:latin typeface="Alibaba PuHuiTi R" pitchFamily="18" charset="-122"/>
                <a:ea typeface="Alibaba PuHuiTi R" pitchFamily="18" charset="-122"/>
                <a:cs typeface="Alibaba PuHuiTi R" pitchFamily="18" charset="-122"/>
              </a:rPr>
              <a:t>定义不同</a:t>
            </a:r>
          </a:p>
          <a:p>
            <a:r>
              <a:rPr lang="zh-CN" altLang="en-US" dirty="0"/>
              <a:t>风控建模的流程</a:t>
            </a:r>
            <a:r>
              <a:rPr lang="en-US" altLang="zh-CN" dirty="0"/>
              <a:t>?</a:t>
            </a:r>
          </a:p>
          <a:p>
            <a:pPr lvl="1"/>
            <a:r>
              <a:rPr lang="zh-CN" altLang="en-US" b="0" dirty="0">
                <a:latin typeface="Alibaba PuHuiTi R" pitchFamily="18" charset="-122"/>
                <a:ea typeface="Alibaba PuHuiTi R" pitchFamily="18" charset="-122"/>
                <a:cs typeface="Alibaba PuHuiTi R" pitchFamily="18" charset="-122"/>
              </a:rPr>
              <a:t>项目准备 → 特征工程 → 建模 → 上线运营</a:t>
            </a:r>
          </a:p>
          <a:p>
            <a:r>
              <a:rPr lang="zh-CN" altLang="en-US" dirty="0"/>
              <a:t>掌握评分卡模型正负样本定义方法</a:t>
            </a:r>
            <a:endParaRPr lang="en-US" altLang="zh-CN"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如何</a:t>
            </a:r>
            <a:r>
              <a:rPr lang="zh-CN" altLang="en-US" sz="2400" dirty="0">
                <a:latin typeface="Alibaba PuHuiTi R" pitchFamily="18" charset="-122"/>
                <a:ea typeface="Alibaba PuHuiTi R" pitchFamily="18" charset="-122"/>
                <a:cs typeface="Alibaba PuHuiTi R" pitchFamily="18" charset="-122"/>
              </a:rPr>
              <a:t>结合滚动率分析和</a:t>
            </a:r>
            <a:r>
              <a:rPr lang="en-US" altLang="zh-CN" sz="2400" dirty="0">
                <a:latin typeface="Alibaba PuHuiTi R" pitchFamily="18" charset="-122"/>
                <a:ea typeface="Alibaba PuHuiTi R" pitchFamily="18" charset="-122"/>
                <a:cs typeface="Alibaba PuHuiTi R" pitchFamily="18" charset="-122"/>
              </a:rPr>
              <a:t>Vintage</a:t>
            </a:r>
            <a:r>
              <a:rPr lang="zh-CN" altLang="en-US" sz="2400" dirty="0">
                <a:latin typeface="Alibaba PuHuiTi R" pitchFamily="18" charset="-122"/>
                <a:ea typeface="Alibaba PuHuiTi R" pitchFamily="18" charset="-122"/>
                <a:cs typeface="Alibaba PuHuiTi R" pitchFamily="18" charset="-122"/>
              </a:rPr>
              <a:t>分析定义</a:t>
            </a:r>
            <a:r>
              <a:rPr lang="en-US" altLang="zh-CN" sz="2400" dirty="0">
                <a:latin typeface="Alibaba PuHuiTi R" pitchFamily="18" charset="-122"/>
                <a:ea typeface="Alibaba PuHuiTi R" pitchFamily="18" charset="-122"/>
                <a:cs typeface="Alibaba PuHuiTi R" pitchFamily="18" charset="-122"/>
              </a:rPr>
              <a:t>Y</a:t>
            </a:r>
            <a:r>
              <a:rPr lang="zh-CN" altLang="en-US" sz="2400" dirty="0">
                <a:latin typeface="Alibaba PuHuiTi R" pitchFamily="18" charset="-122"/>
                <a:ea typeface="Alibaba PuHuiTi R" pitchFamily="18" charset="-122"/>
                <a:cs typeface="Alibaba PuHuiTi R" pitchFamily="18" charset="-122"/>
              </a:rPr>
              <a:t>标签</a:t>
            </a:r>
            <a:endParaRPr lang="en-US" altLang="zh-CN" sz="2400" dirty="0">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0825" y="2557873"/>
            <a:ext cx="6654800" cy="1325563"/>
          </a:xfrm>
        </p:spPr>
        <p:txBody>
          <a:bodyPr/>
          <a:lstStyle/>
          <a:p>
            <a:pPr lvl="0">
              <a:defRPr/>
            </a:pPr>
            <a:r>
              <a:rPr kumimoji="1" lang="zh-CN" altLang="en-US" b="1" dirty="0">
                <a:solidFill>
                  <a:srgbClr val="404040"/>
                </a:solidFill>
                <a:ea typeface="阿里巴巴普惠体" panose="00020600040101010101" pitchFamily="18" charset="-122"/>
                <a:sym typeface="+mn-ea"/>
              </a:rPr>
              <a:t>常见信贷产品介绍</a:t>
            </a: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b="1" dirty="0">
                <a:solidFill>
                  <a:srgbClr val="404040"/>
                </a:solidFill>
                <a:ea typeface="阿里巴巴普惠体" panose="00020600040101010101" pitchFamily="18" charset="-122"/>
                <a:sym typeface="+mn-ea"/>
              </a:rPr>
              <a:t>业务规则挖掘</a:t>
            </a:r>
            <a:br>
              <a:rPr kumimoji="1" lang="zh-CN" altLang="en-US" b="1" dirty="0">
                <a:solidFill>
                  <a:srgbClr val="404040"/>
                </a:solidFill>
                <a:ea typeface="阿里巴巴普惠体" panose="00020600040101010101" pitchFamily="18" charset="-122"/>
                <a:sym typeface="+mn-ea"/>
              </a:rPr>
            </a:br>
            <a:endParaRPr kumimoji="1" lang="zh-CN" altLang="en-US" b="1" dirty="0">
              <a:solidFill>
                <a:srgbClr val="404040"/>
              </a:solidFill>
              <a:ea typeface="阿里巴巴普惠体" panose="00020600040101010101" pitchFamily="18" charset="-122"/>
              <a:sym typeface="+mn-ea"/>
            </a:endParaRP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规则挖掘简介</a:t>
            </a:r>
          </a:p>
        </p:txBody>
      </p:sp>
      <p:sp>
        <p:nvSpPr>
          <p:cNvPr id="6" name="文本框 5"/>
          <p:cNvSpPr txBox="1"/>
          <p:nvPr/>
        </p:nvSpPr>
        <p:spPr>
          <a:xfrm>
            <a:off x="890016" y="1524542"/>
            <a:ext cx="9821920" cy="3454792"/>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两种常见的风险规避手段：</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AI</a:t>
            </a:r>
            <a:r>
              <a:rPr lang="zh-CN" altLang="en-US" sz="1600" dirty="0">
                <a:latin typeface="Alibaba PuHuiTi R" pitchFamily="18" charset="-122"/>
                <a:ea typeface="Alibaba PuHuiTi R" pitchFamily="18" charset="-122"/>
                <a:cs typeface="Alibaba PuHuiTi R" pitchFamily="18" charset="-122"/>
              </a:rPr>
              <a:t>模型</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规则</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如何使用规则进行风控</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使用一系列判断逻辑对客户群体进行区分，不同群体逾期风险有显著差别</a:t>
            </a:r>
          </a:p>
          <a:p>
            <a:pPr marL="1200150" lvl="2"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举例：多头借贷数量是否超过一定数量</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如果一条规则将用户划分到高风险组，则直接拒绝，如果划分到低风险组则进入到下一规则</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规则 和 </a:t>
            </a:r>
            <a:r>
              <a:rPr lang="en-GB" altLang="zh-CN" sz="1600" dirty="0">
                <a:latin typeface="Alibaba PuHuiTi R" pitchFamily="18" charset="-122"/>
                <a:ea typeface="Alibaba PuHuiTi R" pitchFamily="18" charset="-122"/>
                <a:cs typeface="Alibaba PuHuiTi R" pitchFamily="18" charset="-122"/>
              </a:rPr>
              <a:t>AI</a:t>
            </a:r>
            <a:r>
              <a:rPr lang="zh-CN" altLang="en-US" sz="1600" dirty="0">
                <a:latin typeface="Alibaba PuHuiTi R" pitchFamily="18" charset="-122"/>
                <a:ea typeface="Alibaba PuHuiTi R" pitchFamily="18" charset="-122"/>
                <a:cs typeface="Alibaba PuHuiTi R" pitchFamily="18" charset="-122"/>
              </a:rPr>
              <a:t>模型的优缺点</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规则，可以快速使用，便于业务人员理解，但判断相对简单粗暴一些，单一维度不满足条件直接拒绝</a:t>
            </a:r>
          </a:p>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AI</a:t>
            </a:r>
            <a:r>
              <a:rPr lang="zh-CN" altLang="en-US" sz="1600" dirty="0">
                <a:latin typeface="Alibaba PuHuiTi R" pitchFamily="18" charset="-122"/>
                <a:ea typeface="Alibaba PuHuiTi R" pitchFamily="18" charset="-122"/>
                <a:cs typeface="Alibaba PuHuiTi R" pitchFamily="18" charset="-122"/>
              </a:rPr>
              <a:t>模型，开发周期长，对比使用规则更复杂，但更灵活，用于对风控精度要求高的场景</a:t>
            </a: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可以通过</a:t>
            </a:r>
            <a:r>
              <a:rPr lang="en-GB" altLang="zh-CN" sz="1600" dirty="0">
                <a:latin typeface="Alibaba PuHuiTi R" pitchFamily="18" charset="-122"/>
                <a:ea typeface="Alibaba PuHuiTi R" pitchFamily="18" charset="-122"/>
                <a:cs typeface="Alibaba PuHuiTi R" pitchFamily="18" charset="-122"/>
              </a:rPr>
              <a:t>AI</a:t>
            </a:r>
            <a:r>
              <a:rPr lang="zh-CN" altLang="en-US" sz="1600" dirty="0">
                <a:latin typeface="Alibaba PuHuiTi R" pitchFamily="18" charset="-122"/>
                <a:ea typeface="Alibaba PuHuiTi R" pitchFamily="18" charset="-122"/>
                <a:cs typeface="Alibaba PuHuiTi R" pitchFamily="18" charset="-122"/>
              </a:rPr>
              <a:t>模型辅助建立规则引擎，决策树很适合规则挖掘的场景</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524542"/>
            <a:ext cx="9014006" cy="4193456"/>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案例背景</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某互联网公司拥有多个业务板块，每个板块下都有专门的贷款产品</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外卖平台业务的骑手可以向平台申请“骑手贷”</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电商平台业务的商户可以申请“网商贷”</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网约车业务的司机可以向平台申请“司机贷”</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公司有多个类似的场景，共用相同的规则引擎及申请评分卡，贷款人都是该公司的兼职人员</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近期发现，“司机贷”的逾期率较高</a:t>
            </a:r>
          </a:p>
          <a:p>
            <a:pPr marL="1257300" lvl="2" indent="-342900">
              <a:buFont typeface="+mj-ea"/>
              <a:buAutoNum type="circleNumDbPlain"/>
            </a:pPr>
            <a:r>
              <a:rPr lang="zh-CN" altLang="en-US" sz="1600" dirty="0">
                <a:latin typeface="Alibaba PuHuiTi R" pitchFamily="18" charset="-122"/>
                <a:ea typeface="Alibaba PuHuiTi R" pitchFamily="18" charset="-122"/>
                <a:cs typeface="Alibaba PuHuiTi R" pitchFamily="18" charset="-122"/>
              </a:rPr>
              <a:t>整个金融板块</a:t>
            </a:r>
            <a:r>
              <a:rPr lang="en-US" altLang="zh-CN" sz="1600" dirty="0">
                <a:latin typeface="Alibaba PuHuiTi R" pitchFamily="18" charset="-122"/>
                <a:ea typeface="Alibaba PuHuiTi R" pitchFamily="18" charset="-122"/>
                <a:cs typeface="Alibaba PuHuiTi R" pitchFamily="18" charset="-122"/>
              </a:rPr>
              <a:t>30</a:t>
            </a:r>
            <a:r>
              <a:rPr lang="zh-CN" altLang="en-US" sz="1600" dirty="0">
                <a:latin typeface="Alibaba PuHuiTi R" pitchFamily="18" charset="-122"/>
                <a:ea typeface="Alibaba PuHuiTi R" pitchFamily="18" charset="-122"/>
                <a:cs typeface="Alibaba PuHuiTi R" pitchFamily="18" charset="-122"/>
              </a:rPr>
              <a:t>天逾期率为</a:t>
            </a:r>
            <a:r>
              <a:rPr lang="en-US" altLang="zh-CN" sz="1600" dirty="0">
                <a:latin typeface="Alibaba PuHuiTi R" pitchFamily="18" charset="-122"/>
                <a:ea typeface="Alibaba PuHuiTi R" pitchFamily="18" charset="-122"/>
                <a:cs typeface="Alibaba PuHuiTi R" pitchFamily="18" charset="-122"/>
              </a:rPr>
              <a:t>1.5%</a:t>
            </a:r>
          </a:p>
          <a:p>
            <a:pPr marL="1257300" lvl="2" indent="-342900">
              <a:buFont typeface="+mj-ea"/>
              <a:buAutoNum type="circleNumDbPlain"/>
            </a:pP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司机贷”产品的</a:t>
            </a:r>
            <a:r>
              <a:rPr lang="en-US" altLang="zh-CN" sz="1600" dirty="0">
                <a:latin typeface="Alibaba PuHuiTi R" pitchFamily="18" charset="-122"/>
                <a:ea typeface="Alibaba PuHuiTi R" pitchFamily="18" charset="-122"/>
                <a:cs typeface="Alibaba PuHuiTi R" pitchFamily="18" charset="-122"/>
              </a:rPr>
              <a:t>30</a:t>
            </a:r>
            <a:r>
              <a:rPr lang="zh-CN" altLang="en-US" sz="1600" dirty="0">
                <a:latin typeface="Alibaba PuHuiTi R" pitchFamily="18" charset="-122"/>
                <a:ea typeface="Alibaba PuHuiTi R" pitchFamily="18" charset="-122"/>
                <a:cs typeface="Alibaba PuHuiTi R" pitchFamily="18" charset="-122"/>
              </a:rPr>
              <a:t>天逾期达到了</a:t>
            </a:r>
            <a:r>
              <a:rPr lang="en-US" altLang="zh-CN" sz="1600" dirty="0">
                <a:latin typeface="Alibaba PuHuiTi R" pitchFamily="18" charset="-122"/>
                <a:ea typeface="Alibaba PuHuiTi R" pitchFamily="18" charset="-122"/>
                <a:cs typeface="Alibaba PuHuiTi R" pitchFamily="18" charset="-122"/>
              </a:rPr>
              <a:t>5%</a:t>
            </a:r>
          </a:p>
          <a:p>
            <a:pPr lvl="2"/>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期望解决方案</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现有的风控架构趋于稳定</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希望快速开发快速上线，解决问题</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尽量不使用复杂的方法</a:t>
            </a:r>
          </a:p>
          <a:p>
            <a:pPr marL="1200150" lvl="2"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考虑使用现有数据挖掘出合适的业务规则</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1281120"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数据字典</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nvGraphicFramePr>
        <p:xfrm>
          <a:off x="890016" y="1697852"/>
          <a:ext cx="10599743" cy="5022122"/>
        </p:xfrm>
        <a:graphic>
          <a:graphicData uri="http://schemas.openxmlformats.org/drawingml/2006/table">
            <a:tbl>
              <a:tblPr/>
              <a:tblGrid>
                <a:gridCol w="1101672">
                  <a:extLst>
                    <a:ext uri="{9D8B030D-6E8A-4147-A177-3AD203B41FA5}">
                      <a16:colId xmlns:a16="http://schemas.microsoft.com/office/drawing/2014/main" val="20000"/>
                    </a:ext>
                  </a:extLst>
                </a:gridCol>
                <a:gridCol w="2694148">
                  <a:extLst>
                    <a:ext uri="{9D8B030D-6E8A-4147-A177-3AD203B41FA5}">
                      <a16:colId xmlns:a16="http://schemas.microsoft.com/office/drawing/2014/main" val="20001"/>
                    </a:ext>
                  </a:extLst>
                </a:gridCol>
                <a:gridCol w="6803923">
                  <a:extLst>
                    <a:ext uri="{9D8B030D-6E8A-4147-A177-3AD203B41FA5}">
                      <a16:colId xmlns:a16="http://schemas.microsoft.com/office/drawing/2014/main" val="20002"/>
                    </a:ext>
                  </a:extLst>
                </a:gridCol>
              </a:tblGrid>
              <a:tr h="209103">
                <a:tc>
                  <a:txBody>
                    <a:bodyPr/>
                    <a:lstStyle/>
                    <a:p>
                      <a:pPr algn="l"/>
                      <a:r>
                        <a:rPr lang="zh-CN" altLang="en-US" sz="1800" b="0" i="0" dirty="0">
                          <a:solidFill>
                            <a:schemeClr val="bg1"/>
                          </a:solidFill>
                          <a:effectLst/>
                          <a:latin typeface="Alibaba PuHuiTi R" pitchFamily="18" charset="-122"/>
                          <a:ea typeface="Alibaba PuHuiTi R" pitchFamily="18" charset="-122"/>
                          <a:cs typeface="Alibaba PuHuiTi R" pitchFamily="18" charset="-122"/>
                        </a:rPr>
                        <a:t>变量类型</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基础变量名</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tc>
                  <a:txBody>
                    <a:bodyPr/>
                    <a:lstStyle/>
                    <a:p>
                      <a:r>
                        <a:rPr lang="zh-CN" altLang="en-US" sz="1800" b="0" i="0" dirty="0">
                          <a:solidFill>
                            <a:schemeClr val="bg1"/>
                          </a:solidFill>
                          <a:effectLst/>
                          <a:latin typeface="Alibaba PuHuiTi R" pitchFamily="18" charset="-122"/>
                          <a:ea typeface="Alibaba PuHuiTi R" pitchFamily="18" charset="-122"/>
                          <a:cs typeface="Alibaba PuHuiTi R" pitchFamily="18" charset="-122"/>
                        </a:rPr>
                        <a:t>释义</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09103">
                <a:tc rowSpan="7">
                  <a:txBody>
                    <a:bodyPr/>
                    <a:lstStyle/>
                    <a:p>
                      <a:pPr algn="l"/>
                      <a:r>
                        <a:rPr lang="zh-CN" altLang="en-US" sz="1600" b="0" i="0" dirty="0">
                          <a:effectLst/>
                          <a:latin typeface="Alibaba PuHuiTi R" pitchFamily="18" charset="-122"/>
                          <a:ea typeface="Alibaba PuHuiTi R" pitchFamily="18" charset="-122"/>
                          <a:cs typeface="Alibaba PuHuiTi R" pitchFamily="18" charset="-122"/>
                        </a:rPr>
                        <a:t>数值型</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err="1">
                          <a:effectLst/>
                          <a:latin typeface="Alibaba PuHuiTi R" pitchFamily="18" charset="-122"/>
                          <a:ea typeface="Alibaba PuHuiTi R" pitchFamily="18" charset="-122"/>
                          <a:cs typeface="Alibaba PuHuiTi R" pitchFamily="18" charset="-122"/>
                        </a:rPr>
                        <a:t>oil_amount</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加油升数</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err="1">
                          <a:effectLst/>
                          <a:latin typeface="Alibaba PuHuiTi R" pitchFamily="18" charset="-122"/>
                          <a:ea typeface="Alibaba PuHuiTi R" pitchFamily="18" charset="-122"/>
                          <a:cs typeface="Alibaba PuHuiTi R" pitchFamily="18" charset="-122"/>
                        </a:rPr>
                        <a:t>discount_amount</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折扣金额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sale_amount</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促销金额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amount</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总金额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err="1">
                          <a:effectLst/>
                          <a:latin typeface="Alibaba PuHuiTi R" pitchFamily="18" charset="-122"/>
                          <a:ea typeface="Alibaba PuHuiTi R" pitchFamily="18" charset="-122"/>
                          <a:cs typeface="Alibaba PuHuiTi R" pitchFamily="18" charset="-122"/>
                        </a:rPr>
                        <a:t>pay_amount</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实际支付金额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err="1">
                          <a:effectLst/>
                          <a:latin typeface="Alibaba PuHuiTi R" pitchFamily="18" charset="-122"/>
                          <a:ea typeface="Alibaba PuHuiTi R" pitchFamily="18" charset="-122"/>
                          <a:cs typeface="Alibaba PuHuiTi R" pitchFamily="18" charset="-122"/>
                        </a:rPr>
                        <a:t>coupon_amount</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优惠券金额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289595">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err="1">
                          <a:effectLst/>
                          <a:latin typeface="Alibaba PuHuiTi R" pitchFamily="18" charset="-122"/>
                          <a:ea typeface="Alibaba PuHuiTi R" pitchFamily="18" charset="-122"/>
                          <a:cs typeface="Alibaba PuHuiTi R" pitchFamily="18" charset="-122"/>
                        </a:rPr>
                        <a:t>payment_coupon_amount</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支付优惠券金额</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209103">
                <a:tc rowSpan="6">
                  <a:txBody>
                    <a:bodyPr/>
                    <a:lstStyle/>
                    <a:p>
                      <a:pPr algn="l"/>
                      <a:r>
                        <a:rPr lang="zh-CN" altLang="en-US" sz="1600" b="0" i="0" dirty="0">
                          <a:effectLst/>
                          <a:latin typeface="Alibaba PuHuiTi R" pitchFamily="18" charset="-122"/>
                          <a:ea typeface="Alibaba PuHuiTi R" pitchFamily="18" charset="-122"/>
                          <a:cs typeface="Alibaba PuHuiTi R" pitchFamily="18" charset="-122"/>
                        </a:rPr>
                        <a:t>分类型</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err="1">
                          <a:effectLst/>
                          <a:latin typeface="Alibaba PuHuiTi R" pitchFamily="18" charset="-122"/>
                          <a:ea typeface="Alibaba PuHuiTi R" pitchFamily="18" charset="-122"/>
                          <a:cs typeface="Alibaba PuHuiTi R" pitchFamily="18" charset="-122"/>
                        </a:rPr>
                        <a:t>channel_code</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渠道</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oil_code</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油品品类（规格）</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scene</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场景</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0"/>
                  </a:ext>
                </a:extLst>
              </a:tr>
              <a:tr h="237929">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err="1">
                          <a:effectLst/>
                          <a:latin typeface="Alibaba PuHuiTi R" pitchFamily="18" charset="-122"/>
                          <a:ea typeface="Alibaba PuHuiTi R" pitchFamily="18" charset="-122"/>
                          <a:cs typeface="Alibaba PuHuiTi R" pitchFamily="18" charset="-122"/>
                        </a:rPr>
                        <a:t>source_app</a:t>
                      </a:r>
                      <a:endParaRPr lang="en-GB" sz="1600" b="0" i="0" dirty="0">
                        <a:effectLst/>
                        <a:latin typeface="Alibaba PuHuiTi R" pitchFamily="18" charset="-122"/>
                        <a:ea typeface="Alibaba PuHuiTi R" pitchFamily="18" charset="-122"/>
                        <a:cs typeface="Alibaba PuHuiTi R" pitchFamily="18" charset="-122"/>
                      </a:endParaRP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来源端口（</a:t>
                      </a:r>
                      <a:r>
                        <a:rPr lang="en-US" altLang="zh-CN" sz="1600" b="0" i="0">
                          <a:effectLst/>
                          <a:latin typeface="Alibaba PuHuiTi R" pitchFamily="18" charset="-122"/>
                          <a:ea typeface="Alibaba PuHuiTi R" pitchFamily="18" charset="-122"/>
                          <a:cs typeface="Alibaba PuHuiTi R" pitchFamily="18" charset="-122"/>
                        </a:rPr>
                        <a:t>1</a:t>
                      </a:r>
                      <a:r>
                        <a:rPr lang="zh-CN" altLang="en-US" sz="1600" b="0" i="0">
                          <a:effectLst/>
                          <a:latin typeface="Alibaba PuHuiTi R" pitchFamily="18" charset="-122"/>
                          <a:ea typeface="Alibaba PuHuiTi R" pitchFamily="18" charset="-122"/>
                          <a:cs typeface="Alibaba PuHuiTi R" pitchFamily="18" charset="-122"/>
                        </a:rPr>
                        <a:t>货车帮、</a:t>
                      </a:r>
                      <a:r>
                        <a:rPr lang="en-US" altLang="zh-CN" sz="1600" b="0" i="0">
                          <a:effectLst/>
                          <a:latin typeface="Alibaba PuHuiTi R" pitchFamily="18" charset="-122"/>
                          <a:ea typeface="Alibaba PuHuiTi R" pitchFamily="18" charset="-122"/>
                          <a:cs typeface="Alibaba PuHuiTi R" pitchFamily="18" charset="-122"/>
                        </a:rPr>
                        <a:t>2</a:t>
                      </a:r>
                      <a:r>
                        <a:rPr lang="zh-CN" altLang="en-US" sz="1600" b="0" i="0">
                          <a:effectLst/>
                          <a:latin typeface="Alibaba PuHuiTi R" pitchFamily="18" charset="-122"/>
                          <a:ea typeface="Alibaba PuHuiTi R" pitchFamily="18" charset="-122"/>
                          <a:cs typeface="Alibaba PuHuiTi R" pitchFamily="18" charset="-122"/>
                        </a:rPr>
                        <a:t>微信）</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11"/>
                  </a:ext>
                </a:extLst>
              </a:tr>
              <a:tr h="2753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call_source</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订单来源</a:t>
                      </a:r>
                      <a:r>
                        <a:rPr lang="en-US" altLang="zh-CN" sz="1600" b="0" i="0" dirty="0">
                          <a:effectLst/>
                          <a:latin typeface="Alibaba PuHuiTi R" pitchFamily="18" charset="-122"/>
                          <a:ea typeface="Alibaba PuHuiTi R" pitchFamily="18" charset="-122"/>
                          <a:cs typeface="Alibaba PuHuiTi R" pitchFamily="18" charset="-122"/>
                        </a:rPr>
                        <a:t>(1:</a:t>
                      </a:r>
                      <a:r>
                        <a:rPr lang="zh-CN" altLang="en-US" sz="1600" b="0" i="0" dirty="0">
                          <a:effectLst/>
                          <a:latin typeface="Alibaba PuHuiTi R" pitchFamily="18" charset="-122"/>
                          <a:ea typeface="Alibaba PuHuiTi R" pitchFamily="18" charset="-122"/>
                          <a:cs typeface="Alibaba PuHuiTi R" pitchFamily="18" charset="-122"/>
                        </a:rPr>
                        <a:t>中化扫描枪 </a:t>
                      </a:r>
                      <a:r>
                        <a:rPr lang="en-US" altLang="zh-CN" sz="1600" b="0" i="0" dirty="0">
                          <a:effectLst/>
                          <a:latin typeface="Alibaba PuHuiTi R" pitchFamily="18" charset="-122"/>
                          <a:ea typeface="Alibaba PuHuiTi R" pitchFamily="18" charset="-122"/>
                          <a:cs typeface="Alibaba PuHuiTi R" pitchFamily="18" charset="-122"/>
                        </a:rPr>
                        <a:t>2:</a:t>
                      </a:r>
                      <a:r>
                        <a:rPr lang="en-GB" sz="1600" b="0" i="0" dirty="0">
                          <a:effectLst/>
                          <a:latin typeface="Alibaba PuHuiTi R" pitchFamily="18" charset="-122"/>
                          <a:ea typeface="Alibaba PuHuiTi R" pitchFamily="18" charset="-122"/>
                          <a:cs typeface="Alibaba PuHuiTi R" pitchFamily="18" charset="-122"/>
                        </a:rPr>
                        <a:t>pos 3:</a:t>
                      </a:r>
                      <a:r>
                        <a:rPr lang="zh-CN" altLang="en-US" sz="1600" b="0" i="0" dirty="0">
                          <a:effectLst/>
                          <a:latin typeface="Alibaba PuHuiTi R" pitchFamily="18" charset="-122"/>
                          <a:ea typeface="Alibaba PuHuiTi R" pitchFamily="18" charset="-122"/>
                          <a:cs typeface="Alibaba PuHuiTi R" pitchFamily="18" charset="-122"/>
                        </a:rPr>
                        <a:t>找油网 </a:t>
                      </a:r>
                      <a:r>
                        <a:rPr lang="en-US" altLang="zh-CN" sz="1600" b="0" i="0" dirty="0">
                          <a:effectLst/>
                          <a:latin typeface="Alibaba PuHuiTi R" pitchFamily="18" charset="-122"/>
                          <a:ea typeface="Alibaba PuHuiTi R" pitchFamily="18" charset="-122"/>
                          <a:cs typeface="Alibaba PuHuiTi R" pitchFamily="18" charset="-122"/>
                        </a:rPr>
                        <a:t>4:</a:t>
                      </a:r>
                      <a:r>
                        <a:rPr lang="zh-CN" altLang="en-US" sz="1600" b="0" i="0" dirty="0">
                          <a:effectLst/>
                          <a:latin typeface="Alibaba PuHuiTi R" pitchFamily="18" charset="-122"/>
                          <a:ea typeface="Alibaba PuHuiTi R" pitchFamily="18" charset="-122"/>
                          <a:cs typeface="Alibaba PuHuiTi R" pitchFamily="18" charset="-122"/>
                        </a:rPr>
                        <a:t>油掌柜</a:t>
                      </a:r>
                      <a:r>
                        <a:rPr lang="en-US" altLang="zh-CN" sz="1600" b="0" i="0" dirty="0">
                          <a:effectLst/>
                          <a:latin typeface="Alibaba PuHuiTi R" pitchFamily="18" charset="-122"/>
                          <a:ea typeface="Alibaba PuHuiTi R" pitchFamily="18" charset="-122"/>
                          <a:cs typeface="Alibaba PuHuiTi R" pitchFamily="18" charset="-122"/>
                        </a:rPr>
                        <a:t>5:</a:t>
                      </a:r>
                      <a:r>
                        <a:rPr lang="zh-CN" altLang="en-US" sz="1600" b="0" i="0" dirty="0">
                          <a:effectLst/>
                          <a:latin typeface="Alibaba PuHuiTi R" pitchFamily="18" charset="-122"/>
                          <a:ea typeface="Alibaba PuHuiTi R" pitchFamily="18" charset="-122"/>
                          <a:cs typeface="Alibaba PuHuiTi R" pitchFamily="18" charset="-122"/>
                        </a:rPr>
                        <a:t>司机自助加油 </a:t>
                      </a:r>
                      <a:r>
                        <a:rPr lang="en-US" altLang="zh-CN" sz="1600" b="0" i="0" dirty="0">
                          <a:effectLst/>
                          <a:latin typeface="Alibaba PuHuiTi R" pitchFamily="18" charset="-122"/>
                          <a:ea typeface="Alibaba PuHuiTi R" pitchFamily="18" charset="-122"/>
                          <a:cs typeface="Alibaba PuHuiTi R" pitchFamily="18" charset="-122"/>
                        </a:rPr>
                        <a:t>6 </a:t>
                      </a:r>
                      <a:r>
                        <a:rPr lang="zh-CN" altLang="en-US" sz="1600" b="0" i="0" dirty="0">
                          <a:effectLst/>
                          <a:latin typeface="Alibaba PuHuiTi R" pitchFamily="18" charset="-122"/>
                          <a:ea typeface="Alibaba PuHuiTi R" pitchFamily="18" charset="-122"/>
                          <a:cs typeface="Alibaba PuHuiTi R" pitchFamily="18" charset="-122"/>
                        </a:rPr>
                        <a:t>油站线</a:t>
                      </a:r>
                      <a:r>
                        <a:rPr lang="en-US" altLang="zh-CN" sz="1600" b="0" i="0" dirty="0">
                          <a:effectLst/>
                          <a:latin typeface="Alibaba PuHuiTi R" pitchFamily="18" charset="-122"/>
                          <a:ea typeface="Alibaba PuHuiTi R" pitchFamily="18" charset="-122"/>
                          <a:cs typeface="Alibaba PuHuiTi R" pitchFamily="18" charset="-122"/>
                        </a:rPr>
                        <a:t>)</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2"/>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class_new</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用户评级</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13"/>
                  </a:ext>
                </a:extLst>
              </a:tr>
              <a:tr h="209103">
                <a:tc rowSpan="2">
                  <a:txBody>
                    <a:bodyPr/>
                    <a:lstStyle/>
                    <a:p>
                      <a:pPr algn="l"/>
                      <a:r>
                        <a:rPr lang="zh-CN" altLang="en-US" sz="1600" b="0" i="0" dirty="0">
                          <a:effectLst/>
                          <a:latin typeface="Alibaba PuHuiTi R" pitchFamily="18" charset="-122"/>
                          <a:ea typeface="Alibaba PuHuiTi R" pitchFamily="18" charset="-122"/>
                          <a:cs typeface="Alibaba PuHuiTi R" pitchFamily="18" charset="-122"/>
                        </a:rPr>
                        <a:t>日期时间</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create_dt</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账户创建时间</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4"/>
                  </a:ext>
                </a:extLst>
              </a:tr>
              <a:tr h="209103">
                <a:tc vMerge="1">
                  <a:txBody>
                    <a:bodyPr/>
                    <a:lstStyle/>
                    <a:p>
                      <a:endParaRPr lang="zh-CN"/>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a:effectLst/>
                          <a:latin typeface="Alibaba PuHuiTi R" pitchFamily="18" charset="-122"/>
                          <a:ea typeface="Alibaba PuHuiTi R" pitchFamily="18" charset="-122"/>
                          <a:cs typeface="Alibaba PuHuiTi R" pitchFamily="18" charset="-122"/>
                        </a:rPr>
                        <a:t>oil_actv_dt</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放款时间</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15"/>
                  </a:ext>
                </a:extLst>
              </a:tr>
              <a:tr h="209103">
                <a:tc>
                  <a:txBody>
                    <a:bodyPr/>
                    <a:lstStyle/>
                    <a:p>
                      <a:pPr algn="l"/>
                      <a:r>
                        <a:rPr lang="zh-CN" altLang="en-US" sz="1600" b="0" i="0">
                          <a:effectLst/>
                          <a:latin typeface="Alibaba PuHuiTi R" pitchFamily="18" charset="-122"/>
                          <a:ea typeface="Alibaba PuHuiTi R" pitchFamily="18" charset="-122"/>
                          <a:cs typeface="Alibaba PuHuiTi R" pitchFamily="18" charset="-122"/>
                        </a:rPr>
                        <a:t>标签</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a:effectLst/>
                          <a:latin typeface="Alibaba PuHuiTi R" pitchFamily="18" charset="-122"/>
                          <a:ea typeface="Alibaba PuHuiTi R" pitchFamily="18" charset="-122"/>
                          <a:cs typeface="Alibaba PuHuiTi R" pitchFamily="18" charset="-122"/>
                        </a:rPr>
                        <a:t>bad_ind</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正负样本标记</a:t>
                      </a:r>
                    </a:p>
                  </a:txBody>
                  <a:tcPr marL="53935" marR="53935" marT="24893" marB="2489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6"/>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1281120"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加载数据</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890016" y="1760639"/>
            <a:ext cx="6096000" cy="954107"/>
          </a:xfrm>
          <a:prstGeom prst="rect">
            <a:avLst/>
          </a:prstGeom>
          <a:solidFill>
            <a:srgbClr val="FFFFE4"/>
          </a:solidFill>
          <a:ln>
            <a:solidFill>
              <a:schemeClr val="tx1"/>
            </a:solidFill>
          </a:ln>
        </p:spPr>
        <p:txBody>
          <a:bodyPr>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pandas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pd</a:t>
            </a: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numpy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np</a:t>
            </a:r>
          </a:p>
          <a:p>
            <a:r>
              <a:rPr lang="en-GB" altLang="zh-CN" sz="1400" dirty="0">
                <a:solidFill>
                  <a:srgbClr val="000000"/>
                </a:solidFill>
                <a:latin typeface="Alibaba PuHuiTi R" pitchFamily="18" charset="-122"/>
                <a:ea typeface="Alibaba PuHuiTi R" pitchFamily="18" charset="-122"/>
                <a:cs typeface="Alibaba PuHuiTi R" pitchFamily="18" charset="-122"/>
              </a:rPr>
              <a:t>data = </a:t>
            </a:r>
            <a:r>
              <a:rPr lang="en-GB" altLang="zh-CN" sz="1400" dirty="0" err="1">
                <a:solidFill>
                  <a:srgbClr val="000000"/>
                </a:solidFill>
                <a:latin typeface="Alibaba PuHuiTi R" pitchFamily="18" charset="-122"/>
                <a:ea typeface="Alibaba PuHuiTi R" pitchFamily="18" charset="-122"/>
                <a:cs typeface="Alibaba PuHuiTi R" pitchFamily="18" charset="-122"/>
              </a:rPr>
              <a:t>pd.read_excel</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'data/</a:t>
            </a:r>
            <a:r>
              <a:rPr lang="en-GB" altLang="zh-CN" sz="1400" dirty="0" err="1">
                <a:solidFill>
                  <a:srgbClr val="A31515"/>
                </a:solidFill>
                <a:latin typeface="Alibaba PuHuiTi R" pitchFamily="18" charset="-122"/>
                <a:ea typeface="Alibaba PuHuiTi R" pitchFamily="18" charset="-122"/>
                <a:cs typeface="Alibaba PuHuiTi R" pitchFamily="18" charset="-122"/>
              </a:rPr>
              <a:t>rule_data.xlsx</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data.head</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890016" y="3128089"/>
            <a:ext cx="10749600" cy="2494862"/>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1877437"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查看</a:t>
            </a:r>
            <a:r>
              <a:rPr lang="en-US" altLang="zh-CN" sz="1600" dirty="0" err="1">
                <a:latin typeface="Alibaba PuHuiTi R" pitchFamily="18" charset="-122"/>
                <a:ea typeface="Alibaba PuHuiTi R" pitchFamily="18" charset="-122"/>
                <a:cs typeface="Alibaba PuHuiTi R" pitchFamily="18" charset="-122"/>
              </a:rPr>
              <a:t>class_new</a:t>
            </a: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968404" y="1804291"/>
            <a:ext cx="2294218" cy="307777"/>
          </a:xfrm>
          <a:prstGeom prst="rect">
            <a:avLst/>
          </a:prstGeom>
          <a:solidFill>
            <a:srgbClr val="FFFFE4"/>
          </a:solidFill>
          <a:ln>
            <a:solidFill>
              <a:schemeClr val="tx1"/>
            </a:solidFill>
          </a:ln>
        </p:spPr>
        <p:txBody>
          <a:bodyPr wrap="non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data.class_new.unique</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3"/>
          <a:stretch>
            <a:fillRect/>
          </a:stretch>
        </p:blipFill>
        <p:spPr>
          <a:xfrm>
            <a:off x="968404" y="2360804"/>
            <a:ext cx="6489700" cy="393700"/>
          </a:xfrm>
          <a:prstGeom prst="rect">
            <a:avLst/>
          </a:prstGeom>
          <a:ln>
            <a:solidFill>
              <a:schemeClr val="tx1"/>
            </a:solidFill>
          </a:ln>
        </p:spPr>
      </p:pic>
      <p:sp>
        <p:nvSpPr>
          <p:cNvPr id="9" name="文本框 8"/>
          <p:cNvSpPr txBox="1"/>
          <p:nvPr/>
        </p:nvSpPr>
        <p:spPr>
          <a:xfrm>
            <a:off x="890015" y="2941685"/>
            <a:ext cx="8956298" cy="123880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原始数据的特征太少，考虑在原始特征基础上衍生出一些新的特征来，将特征分成三类分别处理</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数值类型变量：按照</a:t>
            </a:r>
            <a:r>
              <a:rPr lang="en-GB" altLang="zh-CN" sz="1600" dirty="0">
                <a:latin typeface="Alibaba PuHuiTi R" pitchFamily="18" charset="-122"/>
                <a:ea typeface="Alibaba PuHuiTi R" pitchFamily="18" charset="-122"/>
                <a:cs typeface="Alibaba PuHuiTi R" pitchFamily="18" charset="-122"/>
              </a:rPr>
              <a:t>id</a:t>
            </a:r>
            <a:r>
              <a:rPr lang="zh-CN" altLang="en-US" sz="1600" dirty="0">
                <a:latin typeface="Alibaba PuHuiTi R" pitchFamily="18" charset="-122"/>
                <a:ea typeface="Alibaba PuHuiTi R" pitchFamily="18" charset="-122"/>
                <a:cs typeface="Alibaba PuHuiTi R" pitchFamily="18" charset="-122"/>
              </a:rPr>
              <a:t>分组后，采用多种方式聚合，衍生新特征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分类类型变量，按照</a:t>
            </a:r>
            <a:r>
              <a:rPr lang="en-GB" altLang="zh-CN" sz="1600" dirty="0">
                <a:latin typeface="Alibaba PuHuiTi R" pitchFamily="18" charset="-122"/>
                <a:ea typeface="Alibaba PuHuiTi R" pitchFamily="18" charset="-122"/>
                <a:cs typeface="Alibaba PuHuiTi R" pitchFamily="18" charset="-122"/>
              </a:rPr>
              <a:t>id</a:t>
            </a:r>
            <a:r>
              <a:rPr lang="zh-CN" altLang="en-US" sz="1600" dirty="0">
                <a:latin typeface="Alibaba PuHuiTi R" pitchFamily="18" charset="-122"/>
                <a:ea typeface="Alibaba PuHuiTi R" pitchFamily="18" charset="-122"/>
                <a:cs typeface="Alibaba PuHuiTi R" pitchFamily="18" charset="-122"/>
              </a:rPr>
              <a:t>分组后，聚合查询条目数量，衍生新特征</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其它：日期时间类型，是否违约（标签），用户评级等不做特征衍生处理</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10" name="矩形 9"/>
          <p:cNvSpPr/>
          <p:nvPr/>
        </p:nvSpPr>
        <p:spPr>
          <a:xfrm>
            <a:off x="890015" y="4180486"/>
            <a:ext cx="10749599" cy="954107"/>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org_list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'create_dt'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'oil_actv_dt'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'class_new'</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agg_list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'oil_amount'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'discount_amount'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'sale_amount'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'pay_amount'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'coupon_amount'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'payment_coupon_amount'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count_list</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'channel_code'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'oil_code'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'scene'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'source_app'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call_source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4310795"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创建数据副本，保留底表，并查看缺失情况</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895191" y="1776785"/>
            <a:ext cx="6096000" cy="954107"/>
          </a:xfrm>
          <a:prstGeom prst="rect">
            <a:avLst/>
          </a:prstGeom>
          <a:solidFill>
            <a:srgbClr val="FFFFE4"/>
          </a:solidFill>
          <a:ln>
            <a:solidFill>
              <a:schemeClr val="tx1"/>
            </a:solidFill>
          </a:ln>
        </p:spPr>
        <p:txBody>
          <a:bodyPr>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df = data[</a:t>
            </a:r>
            <a:r>
              <a:rPr lang="en-GB" altLang="zh-CN" sz="1400" dirty="0" err="1">
                <a:solidFill>
                  <a:srgbClr val="000000"/>
                </a:solidFill>
                <a:latin typeface="Alibaba PuHuiTi R" pitchFamily="18" charset="-122"/>
                <a:ea typeface="Alibaba PuHuiTi R" pitchFamily="18" charset="-122"/>
                <a:cs typeface="Alibaba PuHuiTi R" pitchFamily="18" charset="-122"/>
              </a:rPr>
              <a:t>org_list</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a:solidFill>
                  <a:srgbClr val="000000"/>
                </a:solidFill>
                <a:latin typeface="Alibaba PuHuiTi R" pitchFamily="18" charset="-122"/>
                <a:ea typeface="Alibaba PuHuiTi R" pitchFamily="18" charset="-122"/>
                <a:cs typeface="Alibaba PuHuiTi R" pitchFamily="18" charset="-122"/>
              </a:rPr>
              <a:t>df[</a:t>
            </a:r>
            <a:r>
              <a:rPr lang="en-GB" altLang="zh-CN" sz="1400" dirty="0" err="1">
                <a:solidFill>
                  <a:srgbClr val="000000"/>
                </a:solidFill>
                <a:latin typeface="Alibaba PuHuiTi R" pitchFamily="18" charset="-122"/>
                <a:ea typeface="Alibaba PuHuiTi R" pitchFamily="18" charset="-122"/>
                <a:cs typeface="Alibaba PuHuiTi R" pitchFamily="18" charset="-122"/>
              </a:rPr>
              <a:t>agg_list</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agg_list</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a:solidFill>
                  <a:srgbClr val="000000"/>
                </a:solidFill>
                <a:latin typeface="Alibaba PuHuiTi R" pitchFamily="18" charset="-122"/>
                <a:ea typeface="Alibaba PuHuiTi R" pitchFamily="18" charset="-122"/>
                <a:cs typeface="Alibaba PuHuiTi R" pitchFamily="18" charset="-122"/>
              </a:rPr>
              <a:t>df[</a:t>
            </a:r>
            <a:r>
              <a:rPr lang="en-GB" altLang="zh-CN" sz="1400" dirty="0" err="1">
                <a:solidFill>
                  <a:srgbClr val="000000"/>
                </a:solidFill>
                <a:latin typeface="Alibaba PuHuiTi R" pitchFamily="18" charset="-122"/>
                <a:ea typeface="Alibaba PuHuiTi R" pitchFamily="18" charset="-122"/>
                <a:cs typeface="Alibaba PuHuiTi R" pitchFamily="18" charset="-122"/>
              </a:rPr>
              <a:t>count_list</a:t>
            </a:r>
            <a:r>
              <a:rPr lang="en-GB" altLang="zh-CN" sz="1400" dirty="0">
                <a:solidFill>
                  <a:srgbClr val="000000"/>
                </a:solidFill>
                <a:latin typeface="Alibaba PuHuiTi R" pitchFamily="18" charset="-122"/>
                <a:ea typeface="Alibaba PuHuiTi R" pitchFamily="18" charset="-122"/>
                <a:cs typeface="Alibaba PuHuiTi R" pitchFamily="18" charset="-122"/>
              </a:rPr>
              <a:t>] = data[</a:t>
            </a:r>
            <a:r>
              <a:rPr lang="en-GB" altLang="zh-CN" sz="1400" dirty="0" err="1">
                <a:solidFill>
                  <a:srgbClr val="000000"/>
                </a:solidFill>
                <a:latin typeface="Alibaba PuHuiTi R" pitchFamily="18" charset="-122"/>
                <a:ea typeface="Alibaba PuHuiTi R" pitchFamily="18" charset="-122"/>
                <a:cs typeface="Alibaba PuHuiTi R" pitchFamily="18" charset="-122"/>
              </a:rPr>
              <a:t>count_list</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err="1">
                <a:solidFill>
                  <a:srgbClr val="000000"/>
                </a:solidFill>
                <a:latin typeface="Alibaba PuHuiTi R" pitchFamily="18" charset="-122"/>
                <a:ea typeface="Alibaba PuHuiTi R" pitchFamily="18" charset="-122"/>
                <a:cs typeface="Alibaba PuHuiTi R" pitchFamily="18" charset="-122"/>
              </a:rPr>
              <a:t>df.isna</a:t>
            </a:r>
            <a:r>
              <a:rPr lang="en-GB" altLang="zh-CN" sz="1400" dirty="0">
                <a:solidFill>
                  <a:srgbClr val="000000"/>
                </a:solidFill>
                <a:latin typeface="Alibaba PuHuiTi R" pitchFamily="18" charset="-122"/>
                <a:ea typeface="Alibaba PuHuiTi R" pitchFamily="18" charset="-122"/>
                <a:cs typeface="Alibaba PuHuiTi R" pitchFamily="18" charset="-122"/>
              </a:rPr>
              <a:t>().sum()</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890016" y="2799103"/>
            <a:ext cx="4023229" cy="381470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6708888" cy="107721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缺失值填充</a:t>
            </a:r>
            <a:endParaRPr kumimoji="1" lang="en-US" altLang="zh-CN" sz="1050" dirty="0">
              <a:solidFill>
                <a:schemeClr val="tx1">
                  <a:lumMod val="65000"/>
                  <a:lumOff val="35000"/>
                </a:schemeClr>
              </a:solidFill>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对</a:t>
            </a:r>
            <a:r>
              <a:rPr lang="en-US" altLang="zh-CN" sz="1600" dirty="0" err="1">
                <a:latin typeface="Alibaba PuHuiTi R" pitchFamily="18" charset="-122"/>
                <a:ea typeface="Alibaba PuHuiTi R" pitchFamily="18" charset="-122"/>
                <a:cs typeface="Alibaba PuHuiTi R" pitchFamily="18" charset="-122"/>
              </a:rPr>
              <a:t>creat_dt</a:t>
            </a:r>
            <a:r>
              <a:rPr lang="zh-CN" altLang="en-US" sz="1600" dirty="0">
                <a:latin typeface="Alibaba PuHuiTi R" pitchFamily="18" charset="-122"/>
                <a:ea typeface="Alibaba PuHuiTi R" pitchFamily="18" charset="-122"/>
                <a:cs typeface="Alibaba PuHuiTi R" pitchFamily="18" charset="-122"/>
              </a:rPr>
              <a:t>做补全，用</a:t>
            </a:r>
            <a:r>
              <a:rPr lang="en-US" altLang="zh-CN" sz="1600" dirty="0" err="1">
                <a:latin typeface="Alibaba PuHuiTi R" pitchFamily="18" charset="-122"/>
                <a:ea typeface="Alibaba PuHuiTi R" pitchFamily="18" charset="-122"/>
                <a:cs typeface="Alibaba PuHuiTi R" pitchFamily="18" charset="-122"/>
              </a:rPr>
              <a:t>oil_actv_dt</a:t>
            </a:r>
            <a:r>
              <a:rPr lang="zh-CN" altLang="en-US" sz="1600" dirty="0">
                <a:latin typeface="Alibaba PuHuiTi R" pitchFamily="18" charset="-122"/>
                <a:ea typeface="Alibaba PuHuiTi R" pitchFamily="18" charset="-122"/>
                <a:cs typeface="Alibaba PuHuiTi R" pitchFamily="18" charset="-122"/>
              </a:rPr>
              <a:t>来填补</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截取申请时间和放款时间不超过</a:t>
            </a:r>
            <a:r>
              <a:rPr lang="en-US" altLang="zh-CN" sz="1600" dirty="0">
                <a:latin typeface="Alibaba PuHuiTi R" pitchFamily="18" charset="-122"/>
                <a:ea typeface="Alibaba PuHuiTi R" pitchFamily="18" charset="-122"/>
                <a:cs typeface="Alibaba PuHuiTi R" pitchFamily="18" charset="-122"/>
              </a:rPr>
              <a:t>6</a:t>
            </a:r>
            <a:r>
              <a:rPr lang="zh-CN" altLang="en-US" sz="1600" dirty="0">
                <a:latin typeface="Alibaba PuHuiTi R" pitchFamily="18" charset="-122"/>
                <a:ea typeface="Alibaba PuHuiTi R" pitchFamily="18" charset="-122"/>
                <a:cs typeface="Alibaba PuHuiTi R" pitchFamily="18" charset="-122"/>
              </a:rPr>
              <a:t>个月的数据（考虑数据时效性）</a:t>
            </a:r>
          </a:p>
          <a:p>
            <a:pPr marL="742950" lvl="1"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p:txBody>
      </p:sp>
      <p:sp>
        <p:nvSpPr>
          <p:cNvPr id="2" name="矩形 1"/>
          <p:cNvSpPr/>
          <p:nvPr/>
        </p:nvSpPr>
        <p:spPr>
          <a:xfrm>
            <a:off x="890015" y="2477592"/>
            <a:ext cx="8591885" cy="2031325"/>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def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time_isna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if</a:t>
            </a:r>
            <a:r>
              <a:rPr lang="en-GB" altLang="zh-CN" sz="1400" dirty="0">
                <a:solidFill>
                  <a:srgbClr val="000000"/>
                </a:solidFill>
                <a:latin typeface="Alibaba PuHuiTi R" pitchFamily="18" charset="-122"/>
                <a:ea typeface="Alibaba PuHuiTi R" pitchFamily="18" charset="-122"/>
                <a:cs typeface="Alibaba PuHuiTi R" pitchFamily="18" charset="-122"/>
              </a:rPr>
              <a:t> str(x)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NaT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x = y</a:t>
            </a:r>
          </a:p>
          <a:p>
            <a:r>
              <a:rPr lang="en-GB" altLang="zh-CN" sz="1400" dirty="0">
                <a:solidFill>
                  <a:srgbClr val="0000FF"/>
                </a:solidFill>
                <a:latin typeface="Alibaba PuHuiTi R" pitchFamily="18" charset="-122"/>
                <a:ea typeface="Alibaba PuHuiTi R" pitchFamily="18" charset="-122"/>
                <a:cs typeface="Alibaba PuHuiTi R" pitchFamily="18" charset="-122"/>
              </a:rPr>
              <a:t>	return</a:t>
            </a:r>
            <a:r>
              <a:rPr lang="en-GB" altLang="zh-CN" sz="1400" dirty="0">
                <a:solidFill>
                  <a:srgbClr val="000000"/>
                </a:solidFill>
                <a:latin typeface="Alibaba PuHuiTi R" pitchFamily="18" charset="-122"/>
                <a:ea typeface="Alibaba PuHuiTi R" pitchFamily="18" charset="-122"/>
                <a:cs typeface="Alibaba PuHuiTi R" pitchFamily="18" charset="-122"/>
              </a:rPr>
              <a:t> x</a:t>
            </a:r>
          </a:p>
          <a:p>
            <a:r>
              <a:rPr lang="en-GB" altLang="zh-CN" sz="1400" dirty="0">
                <a:solidFill>
                  <a:srgbClr val="000000"/>
                </a:solidFill>
                <a:latin typeface="Alibaba PuHuiTi R" pitchFamily="18" charset="-122"/>
                <a:ea typeface="Alibaba PuHuiTi R" pitchFamily="18" charset="-122"/>
                <a:cs typeface="Alibaba PuHuiTi R" pitchFamily="18" charset="-122"/>
              </a:rPr>
              <a:t>df2 = </a:t>
            </a:r>
            <a:r>
              <a:rPr lang="en-GB" altLang="zh-CN" sz="1400" dirty="0" err="1">
                <a:solidFill>
                  <a:srgbClr val="000000"/>
                </a:solidFill>
                <a:latin typeface="Alibaba PuHuiTi R" pitchFamily="18" charset="-122"/>
                <a:ea typeface="Alibaba PuHuiTi R" pitchFamily="18" charset="-122"/>
                <a:cs typeface="Alibaba PuHuiTi R" pitchFamily="18" charset="-122"/>
              </a:rPr>
              <a:t>df.sort_values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create_dt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],ascending = </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df2[</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create_dt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df2.apply(</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a:t>
            </a:r>
            <a:r>
              <a:rPr lang="en-GB" altLang="zh-CN" sz="1400" dirty="0" err="1">
                <a:solidFill>
                  <a:srgbClr val="000000"/>
                </a:solidFill>
                <a:latin typeface="Alibaba PuHuiTi R" pitchFamily="18" charset="-122"/>
                <a:ea typeface="Alibaba PuHuiTi R" pitchFamily="18" charset="-122"/>
                <a:cs typeface="Alibaba PuHuiTi R" pitchFamily="18" charset="-122"/>
              </a:rPr>
              <a:t>time_isna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x.create_dt,x.oil_actv_dt</a:t>
            </a:r>
            <a:r>
              <a:rPr lang="en-GB" altLang="zh-CN" sz="1400" dirty="0">
                <a:solidFill>
                  <a:srgbClr val="000000"/>
                </a:solidFill>
                <a:latin typeface="Alibaba PuHuiTi R" pitchFamily="18" charset="-122"/>
                <a:ea typeface="Alibaba PuHuiTi R" pitchFamily="18" charset="-122"/>
                <a:cs typeface="Alibaba PuHuiTi R" pitchFamily="18" charset="-122"/>
              </a:rPr>
              <a:t>),axis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df2[</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dtn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(df2.oil_actv_dt - df2.create_dt).apply(</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x :</a:t>
            </a:r>
            <a:r>
              <a:rPr lang="en-GB" altLang="zh-CN" sz="1400" dirty="0" err="1">
                <a:solidFill>
                  <a:srgbClr val="000000"/>
                </a:solidFill>
                <a:latin typeface="Alibaba PuHuiTi R" pitchFamily="18" charset="-122"/>
                <a:ea typeface="Alibaba PuHuiTi R" pitchFamily="18" charset="-122"/>
                <a:cs typeface="Alibaba PuHuiTi R" pitchFamily="18" charset="-122"/>
              </a:rPr>
              <a:t>x.days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df = df2[df2[</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dtn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]&lt;</a:t>
            </a:r>
            <a:r>
              <a:rPr lang="en-GB" altLang="zh-CN" sz="1400" dirty="0">
                <a:solidFill>
                  <a:srgbClr val="098658"/>
                </a:solidFill>
                <a:latin typeface="Alibaba PuHuiTi R" pitchFamily="18" charset="-122"/>
                <a:ea typeface="Alibaba PuHuiTi R" pitchFamily="18" charset="-122"/>
                <a:cs typeface="Alibaba PuHuiTi R" pitchFamily="18" charset="-122"/>
              </a:rPr>
              <a:t>180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df.</a:t>
            </a:r>
            <a:r>
              <a:rPr lang="en-US" altLang="zh-CN" sz="1400" dirty="0">
                <a:solidFill>
                  <a:srgbClr val="000000"/>
                </a:solidFill>
                <a:latin typeface="Alibaba PuHuiTi R" pitchFamily="18" charset="-122"/>
                <a:ea typeface="Alibaba PuHuiTi R" pitchFamily="18" charset="-122"/>
                <a:cs typeface="Alibaba PuHuiTi R" pitchFamily="18" charset="-122"/>
              </a:rPr>
              <a:t>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7" name="图片 6"/>
          <p:cNvPicPr>
            <a:picLocks noChangeAspect="1"/>
          </p:cNvPicPr>
          <p:nvPr/>
        </p:nvPicPr>
        <p:blipFill>
          <a:blip r:embed="rId3"/>
          <a:stretch>
            <a:fillRect/>
          </a:stretch>
        </p:blipFill>
        <p:spPr>
          <a:xfrm>
            <a:off x="890015" y="4728292"/>
            <a:ext cx="2336800" cy="2921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7322838"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将用户按照</a:t>
            </a:r>
            <a:r>
              <a:rPr lang="en-GB" altLang="zh-CN" sz="1600" dirty="0">
                <a:latin typeface="Alibaba PuHuiTi R" pitchFamily="18" charset="-122"/>
                <a:ea typeface="Alibaba PuHuiTi R" pitchFamily="18" charset="-122"/>
                <a:cs typeface="Alibaba PuHuiTi R" pitchFamily="18" charset="-122"/>
              </a:rPr>
              <a:t>id</a:t>
            </a:r>
            <a:r>
              <a:rPr lang="zh-CN" altLang="en-US" sz="1600" dirty="0">
                <a:latin typeface="Alibaba PuHuiTi R" pitchFamily="18" charset="-122"/>
                <a:ea typeface="Alibaba PuHuiTi R" pitchFamily="18" charset="-122"/>
                <a:cs typeface="Alibaba PuHuiTi R" pitchFamily="18" charset="-122"/>
              </a:rPr>
              <a:t>编号排序，并保留最近一次申请时间，确保每个用户有一条记录</a:t>
            </a:r>
          </a:p>
        </p:txBody>
      </p:sp>
      <p:sp>
        <p:nvSpPr>
          <p:cNvPr id="5" name="矩形 4"/>
          <p:cNvSpPr/>
          <p:nvPr/>
        </p:nvSpPr>
        <p:spPr>
          <a:xfrm>
            <a:off x="890016" y="1738928"/>
            <a:ext cx="9001236" cy="1169551"/>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base = df[</a:t>
            </a:r>
            <a:r>
              <a:rPr lang="en-GB" altLang="zh-CN" sz="1400" dirty="0" err="1">
                <a:solidFill>
                  <a:srgbClr val="000000"/>
                </a:solidFill>
                <a:latin typeface="Alibaba PuHuiTi R" pitchFamily="18" charset="-122"/>
                <a:ea typeface="Alibaba PuHuiTi R" pitchFamily="18" charset="-122"/>
                <a:cs typeface="Alibaba PuHuiTi R" pitchFamily="18" charset="-122"/>
              </a:rPr>
              <a:t>org_list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base[</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dtn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 df[</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dtn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base = </a:t>
            </a:r>
            <a:r>
              <a:rPr lang="en-GB" altLang="zh-CN" sz="1400" dirty="0" err="1">
                <a:solidFill>
                  <a:srgbClr val="000000"/>
                </a:solidFill>
                <a:latin typeface="Alibaba PuHuiTi R" pitchFamily="18" charset="-122"/>
                <a:ea typeface="Alibaba PuHuiTi R" pitchFamily="18" charset="-122"/>
                <a:cs typeface="Alibaba PuHuiTi R" pitchFamily="18" charset="-122"/>
              </a:rPr>
              <a:t>base.sort_values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create_dt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],ascending = </a:t>
            </a:r>
            <a:r>
              <a:rPr lang="en-GB" altLang="zh-CN" sz="1400" dirty="0">
                <a:solidFill>
                  <a:srgbClr val="0000FF"/>
                </a:solidFill>
                <a:latin typeface="Alibaba PuHuiTi R" pitchFamily="18" charset="-122"/>
                <a:ea typeface="Alibaba PuHuiTi R" pitchFamily="18" charset="-122"/>
                <a:cs typeface="Alibaba PuHuiTi R" pitchFamily="18" charset="-122"/>
              </a:rPr>
              <a:t>False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base = </a:t>
            </a:r>
            <a:r>
              <a:rPr lang="en-GB" altLang="zh-CN" sz="1400" dirty="0" err="1">
                <a:solidFill>
                  <a:srgbClr val="000000"/>
                </a:solidFill>
                <a:latin typeface="Alibaba PuHuiTi R" pitchFamily="18" charset="-122"/>
                <a:ea typeface="Alibaba PuHuiTi R" pitchFamily="18" charset="-122"/>
                <a:cs typeface="Alibaba PuHuiTi R" pitchFamily="18" charset="-122"/>
              </a:rPr>
              <a:t>base.drop_duplicates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],keep = </a:t>
            </a:r>
            <a:r>
              <a:rPr lang="en-GB" altLang="zh-CN" sz="1400" dirty="0">
                <a:solidFill>
                  <a:srgbClr val="A31515"/>
                </a:solidFill>
                <a:latin typeface="Alibaba PuHuiTi R" pitchFamily="18" charset="-122"/>
                <a:ea typeface="Alibaba PuHuiTi R" pitchFamily="18" charset="-122"/>
                <a:cs typeface="Alibaba PuHuiTi R" pitchFamily="18" charset="-122"/>
              </a:rPr>
              <a:t>'first'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base.shape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890016" y="3190136"/>
            <a:ext cx="2222500" cy="3556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11456983" cy="83099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特征衍生</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对连续统计型变量进行函数聚合</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方法包括对历史特征值计数、求历史特征值大于</a:t>
            </a:r>
            <a:r>
              <a:rPr lang="en-US" altLang="zh-CN" sz="1600" dirty="0">
                <a:latin typeface="Alibaba PuHuiTi R" pitchFamily="18" charset="-122"/>
                <a:ea typeface="Alibaba PuHuiTi R" pitchFamily="18" charset="-122"/>
                <a:cs typeface="Alibaba PuHuiTi R" pitchFamily="18" charset="-122"/>
              </a:rPr>
              <a:t>0</a:t>
            </a:r>
            <a:r>
              <a:rPr lang="zh-CN" altLang="en-US" sz="1600" dirty="0">
                <a:latin typeface="Alibaba PuHuiTi R" pitchFamily="18" charset="-122"/>
                <a:ea typeface="Alibaba PuHuiTi R" pitchFamily="18" charset="-122"/>
                <a:cs typeface="Alibaba PuHuiTi R" pitchFamily="18" charset="-122"/>
              </a:rPr>
              <a:t>的个数、求和、求均值、求最大</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小值、求最小值、求方差、求极差等</a:t>
            </a:r>
          </a:p>
        </p:txBody>
      </p:sp>
      <p:pic>
        <p:nvPicPr>
          <p:cNvPr id="10" name="图片 9"/>
          <p:cNvPicPr>
            <a:picLocks noChangeAspect="1"/>
          </p:cNvPicPr>
          <p:nvPr/>
        </p:nvPicPr>
        <p:blipFill>
          <a:blip r:embed="rId3"/>
          <a:stretch>
            <a:fillRect/>
          </a:stretch>
        </p:blipFill>
        <p:spPr>
          <a:xfrm>
            <a:off x="1204648" y="2408351"/>
            <a:ext cx="6167694" cy="3911461"/>
          </a:xfrm>
          <a:prstGeom prst="rect">
            <a:avLst/>
          </a:prstGeom>
          <a:ln>
            <a:solidFill>
              <a:schemeClr val="tx1"/>
            </a:solidFill>
          </a:ln>
        </p:spPr>
      </p:pic>
      <p:pic>
        <p:nvPicPr>
          <p:cNvPr id="11" name="图片 10"/>
          <p:cNvPicPr>
            <a:picLocks noChangeAspect="1"/>
          </p:cNvPicPr>
          <p:nvPr/>
        </p:nvPicPr>
        <p:blipFill>
          <a:blip r:embed="rId4"/>
          <a:stretch>
            <a:fillRect/>
          </a:stretch>
        </p:blipFill>
        <p:spPr>
          <a:xfrm>
            <a:off x="7478610" y="2408350"/>
            <a:ext cx="4385125" cy="4205461"/>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信贷产品介绍</a:t>
            </a:r>
          </a:p>
        </p:txBody>
      </p:sp>
      <p:graphicFrame>
        <p:nvGraphicFramePr>
          <p:cNvPr id="7" name="表格 6"/>
          <p:cNvGraphicFramePr>
            <a:graphicFrameLocks noGrp="1"/>
          </p:cNvGraphicFramePr>
          <p:nvPr/>
        </p:nvGraphicFramePr>
        <p:xfrm>
          <a:off x="888397" y="1449109"/>
          <a:ext cx="10157556" cy="4543524"/>
        </p:xfrm>
        <a:graphic>
          <a:graphicData uri="http://schemas.openxmlformats.org/drawingml/2006/table">
            <a:tbl>
              <a:tblPr/>
              <a:tblGrid>
                <a:gridCol w="2403443">
                  <a:extLst>
                    <a:ext uri="{9D8B030D-6E8A-4147-A177-3AD203B41FA5}">
                      <a16:colId xmlns:a16="http://schemas.microsoft.com/office/drawing/2014/main" val="20000"/>
                    </a:ext>
                  </a:extLst>
                </a:gridCol>
                <a:gridCol w="2987040">
                  <a:extLst>
                    <a:ext uri="{9D8B030D-6E8A-4147-A177-3AD203B41FA5}">
                      <a16:colId xmlns:a16="http://schemas.microsoft.com/office/drawing/2014/main" val="20001"/>
                    </a:ext>
                  </a:extLst>
                </a:gridCol>
                <a:gridCol w="4767073">
                  <a:extLst>
                    <a:ext uri="{9D8B030D-6E8A-4147-A177-3AD203B41FA5}">
                      <a16:colId xmlns:a16="http://schemas.microsoft.com/office/drawing/2014/main" val="20002"/>
                    </a:ext>
                  </a:extLst>
                </a:gridCol>
              </a:tblGrid>
              <a:tr h="625256">
                <a:tc>
                  <a:txBody>
                    <a:bodyPr/>
                    <a:lstStyle/>
                    <a:p>
                      <a:pPr algn="ctr"/>
                      <a:r>
                        <a:rPr lang="zh-CN" altLang="en-US" sz="1800" b="1" i="0" dirty="0">
                          <a:solidFill>
                            <a:schemeClr val="bg1"/>
                          </a:solidFill>
                          <a:effectLst/>
                          <a:latin typeface="Alibaba PuHuiTi R" pitchFamily="18" charset="-122"/>
                          <a:ea typeface="Alibaba PuHuiTi R" pitchFamily="18" charset="-122"/>
                          <a:cs typeface="Alibaba PuHuiTi R" pitchFamily="18" charset="-122"/>
                        </a:rPr>
                        <a:t>个人信贷产品</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AD2B26"/>
                    </a:solidFill>
                  </a:tcPr>
                </a:tc>
                <a:tc>
                  <a:txBody>
                    <a:bodyPr/>
                    <a:lstStyle/>
                    <a:p>
                      <a:endParaRPr lang="zh-CN" altLang="en-US" sz="2200" b="1" dirty="0">
                        <a:effectLst/>
                      </a:endParaRP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AD2B26"/>
                    </a:solidFill>
                  </a:tcPr>
                </a:tc>
                <a:tc>
                  <a:txBody>
                    <a:bodyPr/>
                    <a:lstStyle/>
                    <a:p>
                      <a:endParaRPr lang="zh-CN" altLang="en-US" sz="2200" b="1" dirty="0">
                        <a:effectLst/>
                      </a:endParaRP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AD2B26"/>
                    </a:solidFill>
                  </a:tcPr>
                </a:tc>
                <a:extLst>
                  <a:ext uri="{0D108BD9-81ED-4DB2-BD59-A6C34878D82A}">
                    <a16:rowId xmlns:a16="http://schemas.microsoft.com/office/drawing/2014/main" val="10000"/>
                  </a:ext>
                </a:extLst>
              </a:tr>
              <a:tr h="433072">
                <a:tc rowSpan="2">
                  <a:txBody>
                    <a:bodyPr/>
                    <a:lstStyle/>
                    <a:p>
                      <a:r>
                        <a:rPr lang="zh-CN" altLang="en-US" sz="1600" b="0" i="0" dirty="0">
                          <a:effectLst/>
                          <a:latin typeface="Alibaba PuHuiTi R" pitchFamily="18" charset="-122"/>
                          <a:ea typeface="Alibaba PuHuiTi R" pitchFamily="18" charset="-122"/>
                          <a:cs typeface="Alibaba PuHuiTi R" pitchFamily="18" charset="-122"/>
                        </a:rPr>
                        <a:t>大额借贷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dirty="0">
                          <a:effectLst/>
                        </a:rPr>
                        <a:t>房贷</a:t>
                      </a:r>
                      <a:r>
                        <a:rPr lang="en-US" altLang="zh-CN" sz="1600" dirty="0">
                          <a:effectLst/>
                        </a:rPr>
                        <a:t>/</a:t>
                      </a:r>
                      <a:r>
                        <a:rPr lang="zh-CN" altLang="en-US" sz="1600" dirty="0">
                          <a:effectLst/>
                        </a:rPr>
                        <a:t>车贷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zh-CN" altLang="en-US" sz="1600">
                        <a:effectLst/>
                      </a:endParaRP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433072">
                <a:tc vMerge="1">
                  <a:txBody>
                    <a:bodyPr/>
                    <a:lstStyle/>
                    <a:p>
                      <a:endParaRPr lang="zh-CN"/>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小微企业贷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zh-CN" altLang="en-US" sz="1600" b="0" i="0" dirty="0">
                        <a:effectLst/>
                        <a:latin typeface="Alibaba PuHuiTi R" pitchFamily="18" charset="-122"/>
                        <a:ea typeface="Alibaba PuHuiTi R" pitchFamily="18" charset="-122"/>
                        <a:cs typeface="Alibaba PuHuiTi R" pitchFamily="18" charset="-122"/>
                      </a:endParaRP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763031">
                <a:tc rowSpan="2">
                  <a:txBody>
                    <a:bodyPr/>
                    <a:lstStyle/>
                    <a:p>
                      <a:r>
                        <a:rPr lang="zh-CN" altLang="en-US" sz="1600" b="0" i="0" dirty="0">
                          <a:effectLst/>
                          <a:latin typeface="Alibaba PuHuiTi R" pitchFamily="18" charset="-122"/>
                          <a:ea typeface="Alibaba PuHuiTi R" pitchFamily="18" charset="-122"/>
                          <a:cs typeface="Alibaba PuHuiTi R" pitchFamily="18" charset="-122"/>
                        </a:rPr>
                        <a:t>小额借贷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消费贷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蚂蚁花呗，京东白条，微粒贷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763031">
                <a:tc vMerge="1">
                  <a:txBody>
                    <a:bodyPr/>
                    <a:lstStyle/>
                    <a:p>
                      <a:endParaRPr lang="zh-CN"/>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现金贷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蚂蚁借呗，京东金条，各类网贷</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763031">
                <a:tc rowSpan="2">
                  <a:txBody>
                    <a:bodyPr/>
                    <a:lstStyle/>
                    <a:p>
                      <a:r>
                        <a:rPr lang="zh-CN" altLang="en-US" sz="1600" b="0" i="0" dirty="0">
                          <a:effectLst/>
                          <a:latin typeface="Alibaba PuHuiTi R" pitchFamily="18" charset="-122"/>
                          <a:ea typeface="Alibaba PuHuiTi R" pitchFamily="18" charset="-122"/>
                          <a:cs typeface="Alibaba PuHuiTi R" pitchFamily="18" charset="-122"/>
                        </a:rPr>
                        <a:t>数据服务</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信用分服务</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芝麻信用分，京东小白分</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763031">
                <a:tc vMerge="1">
                  <a:txBody>
                    <a:bodyPr/>
                    <a:lstStyle/>
                    <a:p>
                      <a:endParaRPr lang="zh-CN"/>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信用数据服务</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同盾数据，百融，集奥，大峰</a:t>
                      </a:r>
                      <a:r>
                        <a:rPr lang="en-US" altLang="zh-CN" sz="1600" b="0" i="0" dirty="0">
                          <a:effectLst/>
                          <a:latin typeface="Alibaba PuHuiTi R" pitchFamily="18" charset="-122"/>
                          <a:ea typeface="Alibaba PuHuiTi R" pitchFamily="18" charset="-122"/>
                          <a:cs typeface="Alibaba PuHuiTi R" pitchFamily="18" charset="-122"/>
                        </a:rPr>
                        <a:t>...</a:t>
                      </a:r>
                    </a:p>
                  </a:txBody>
                  <a:tcPr marL="111705" marR="111705" marT="51556" marB="51556"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bl>
          </a:graphicData>
        </a:graphic>
      </p:graphicFrame>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3578224" cy="584775"/>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特征衍生</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对</a:t>
            </a:r>
            <a:r>
              <a:rPr lang="en-GB" altLang="zh-CN" sz="1600" dirty="0" err="1">
                <a:latin typeface="Alibaba PuHuiTi R" pitchFamily="18" charset="-122"/>
                <a:ea typeface="Alibaba PuHuiTi R" pitchFamily="18" charset="-122"/>
                <a:cs typeface="Alibaba PuHuiTi R" pitchFamily="18" charset="-122"/>
              </a:rPr>
              <a:t>dstc_lst</a:t>
            </a:r>
            <a:r>
              <a:rPr lang="zh-CN" altLang="en-US" sz="1600" dirty="0">
                <a:latin typeface="Alibaba PuHuiTi R" pitchFamily="18" charset="-122"/>
                <a:ea typeface="Alibaba PuHuiTi R" pitchFamily="18" charset="-122"/>
                <a:cs typeface="Alibaba PuHuiTi R" pitchFamily="18" charset="-122"/>
              </a:rPr>
              <a:t>变量求</a:t>
            </a:r>
            <a:r>
              <a:rPr lang="en-GB" altLang="zh-CN" sz="1600" dirty="0">
                <a:latin typeface="Alibaba PuHuiTi R" pitchFamily="18" charset="-122"/>
                <a:ea typeface="Alibaba PuHuiTi R" pitchFamily="18" charset="-122"/>
                <a:cs typeface="Alibaba PuHuiTi R" pitchFamily="18" charset="-122"/>
              </a:rPr>
              <a:t>distinct</a:t>
            </a:r>
            <a:r>
              <a:rPr lang="zh-CN" altLang="en-US" sz="1600" dirty="0">
                <a:latin typeface="Alibaba PuHuiTi R" pitchFamily="18" charset="-122"/>
                <a:ea typeface="Alibaba PuHuiTi R" pitchFamily="18" charset="-122"/>
                <a:cs typeface="Alibaba PuHuiTi R" pitchFamily="18" charset="-122"/>
              </a:rPr>
              <a:t>个数</a:t>
            </a:r>
          </a:p>
        </p:txBody>
      </p:sp>
      <p:sp>
        <p:nvSpPr>
          <p:cNvPr id="5" name="矩形 4"/>
          <p:cNvSpPr/>
          <p:nvPr/>
        </p:nvSpPr>
        <p:spPr>
          <a:xfrm>
            <a:off x="1288025" y="1985149"/>
            <a:ext cx="8193876" cy="1815882"/>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gc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pd.DataFrame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for</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count_list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df.groupby</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).apply(</a:t>
            </a:r>
            <a:r>
              <a:rPr lang="en-GB" altLang="zh-CN" sz="1400" dirty="0">
                <a:solidFill>
                  <a:srgbClr val="0000FF"/>
                </a:solidFill>
                <a:latin typeface="Alibaba PuHuiTi R" pitchFamily="18" charset="-122"/>
                <a:ea typeface="Alibaba PuHuiTi R" pitchFamily="18" charset="-122"/>
                <a:cs typeface="Alibaba PuHuiTi R" pitchFamily="18" charset="-122"/>
              </a:rPr>
              <a:t>lambda</a:t>
            </a:r>
            <a:r>
              <a:rPr lang="en-GB" altLang="zh-CN" sz="1400" dirty="0">
                <a:solidFill>
                  <a:srgbClr val="000000"/>
                </a:solidFill>
                <a:latin typeface="Alibaba PuHuiTi R" pitchFamily="18" charset="-122"/>
                <a:ea typeface="Alibaba PuHuiTi R" pitchFamily="18" charset="-122"/>
                <a:cs typeface="Alibaba PuHuiTi R" pitchFamily="18" charset="-122"/>
              </a:rPr>
              <a:t> df: </a:t>
            </a:r>
            <a:r>
              <a:rPr lang="en-GB" altLang="zh-CN" sz="1400" dirty="0" err="1">
                <a:solidFill>
                  <a:srgbClr val="000000"/>
                </a:solidFill>
                <a:latin typeface="Alibaba PuHuiTi R" pitchFamily="18" charset="-122"/>
                <a:ea typeface="Alibaba PuHuiTi R" pitchFamily="18" charset="-122"/>
                <a:cs typeface="Alibaba PuHuiTi R" pitchFamily="18" charset="-122"/>
              </a:rPr>
              <a:t>len</a:t>
            </a:r>
            <a:r>
              <a:rPr lang="en-GB" altLang="zh-CN" sz="1400" dirty="0">
                <a:solidFill>
                  <a:srgbClr val="000000"/>
                </a:solidFill>
                <a:latin typeface="Alibaba PuHuiTi R" pitchFamily="18" charset="-122"/>
                <a:ea typeface="Alibaba PuHuiTi R" pitchFamily="18" charset="-122"/>
                <a:cs typeface="Alibaba PuHuiTi R" pitchFamily="18" charset="-122"/>
              </a:rPr>
              <a:t>(set(df[</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reset_index</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tp.columns</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i</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'_</a:t>
            </a:r>
            <a:r>
              <a:rPr lang="en-GB" altLang="zh-CN" sz="1400" dirty="0" err="1">
                <a:solidFill>
                  <a:srgbClr val="A31515"/>
                </a:solidFill>
                <a:latin typeface="Alibaba PuHuiTi R" pitchFamily="18" charset="-122"/>
                <a:ea typeface="Alibaba PuHuiTi R" pitchFamily="18" charset="-122"/>
                <a:cs typeface="Alibaba PuHuiTi R" pitchFamily="18" charset="-122"/>
              </a:rPr>
              <a:t>dstc</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	if</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gc.empty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gc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tp</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	else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gc</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pd.merge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gc,tp,on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,how = </a:t>
            </a:r>
            <a:r>
              <a:rPr lang="en-GB" altLang="zh-CN" sz="1400" dirty="0">
                <a:solidFill>
                  <a:srgbClr val="A31515"/>
                </a:solidFill>
                <a:latin typeface="Alibaba PuHuiTi R" pitchFamily="18" charset="-122"/>
                <a:ea typeface="Alibaba PuHuiTi R" pitchFamily="18" charset="-122"/>
                <a:cs typeface="Alibaba PuHuiTi R" pitchFamily="18" charset="-122"/>
              </a:rPr>
              <a:t>'left'</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9" name="文本框 8"/>
          <p:cNvSpPr txBox="1"/>
          <p:nvPr/>
        </p:nvSpPr>
        <p:spPr>
          <a:xfrm>
            <a:off x="890016" y="3902684"/>
            <a:ext cx="2550698" cy="338554"/>
          </a:xfrm>
          <a:prstGeom prst="rect">
            <a:avLst/>
          </a:prstGeom>
          <a:noFill/>
        </p:spPr>
        <p:txBody>
          <a:bodyPr wrap="none" rtlCol="0">
            <a:spAutoFit/>
          </a:bodyPr>
          <a:lstStyle/>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将变量组合在一起</a:t>
            </a:r>
          </a:p>
        </p:txBody>
      </p:sp>
      <p:sp>
        <p:nvSpPr>
          <p:cNvPr id="7" name="矩形 6"/>
          <p:cNvSpPr/>
          <p:nvPr/>
        </p:nvSpPr>
        <p:spPr>
          <a:xfrm>
            <a:off x="1288025" y="4342891"/>
            <a:ext cx="8193876" cy="738664"/>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pd.merge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base,gn,on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fn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pd.merge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fn,gc,on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err="1">
                <a:solidFill>
                  <a:srgbClr val="000000"/>
                </a:solidFill>
                <a:latin typeface="Alibaba PuHuiTi R" pitchFamily="18" charset="-122"/>
                <a:ea typeface="Alibaba PuHuiTi R" pitchFamily="18" charset="-122"/>
                <a:cs typeface="Alibaba PuHuiTi R" pitchFamily="18" charset="-122"/>
              </a:rPr>
              <a:t>fn.shape</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3"/>
          <a:stretch>
            <a:fillRect/>
          </a:stretch>
        </p:blipFill>
        <p:spPr>
          <a:xfrm>
            <a:off x="1288025" y="5183208"/>
            <a:ext cx="2374900" cy="304800"/>
          </a:xfrm>
          <a:prstGeom prst="rect">
            <a:avLst/>
          </a:prstGeom>
          <a:ln>
            <a:solidFill>
              <a:schemeClr val="tx1"/>
            </a:solidFill>
          </a:ln>
        </p:spPr>
      </p:pic>
      <p:sp>
        <p:nvSpPr>
          <p:cNvPr id="12" name="文本框 11"/>
          <p:cNvSpPr txBox="1"/>
          <p:nvPr/>
        </p:nvSpPr>
        <p:spPr>
          <a:xfrm>
            <a:off x="890016" y="5644486"/>
            <a:ext cx="5205271" cy="338554"/>
          </a:xfrm>
          <a:prstGeom prst="rect">
            <a:avLst/>
          </a:prstGeom>
          <a:noFill/>
        </p:spPr>
        <p:txBody>
          <a:bodyPr wrap="none" rtlCol="0">
            <a:spAutoFit/>
          </a:bodyPr>
          <a:lstStyle/>
          <a:p>
            <a:pPr marL="742950" lvl="1"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merge</a:t>
            </a:r>
            <a:r>
              <a:rPr lang="zh-CN" altLang="en-US" sz="1600" dirty="0">
                <a:latin typeface="Alibaba PuHuiTi R" pitchFamily="18" charset="-122"/>
                <a:ea typeface="Alibaba PuHuiTi R" pitchFamily="18" charset="-122"/>
                <a:cs typeface="Alibaba PuHuiTi R" pitchFamily="18" charset="-122"/>
              </a:rPr>
              <a:t>过程中可能会出现缺失情况，填充缺失值</a:t>
            </a:r>
          </a:p>
        </p:txBody>
      </p:sp>
      <p:sp>
        <p:nvSpPr>
          <p:cNvPr id="13" name="矩形 12"/>
          <p:cNvSpPr/>
          <p:nvPr/>
        </p:nvSpPr>
        <p:spPr>
          <a:xfrm>
            <a:off x="1288025" y="5983040"/>
            <a:ext cx="8193876" cy="307777"/>
          </a:xfrm>
          <a:prstGeom prst="rect">
            <a:avLst/>
          </a:prstGeom>
          <a:solidFill>
            <a:srgbClr val="FFFFE4"/>
          </a:solidFill>
          <a:ln>
            <a:solidFill>
              <a:schemeClr val="tx1"/>
            </a:solidFill>
          </a:ln>
        </p:spPr>
        <p:txBody>
          <a:bodyPr wrap="square">
            <a:spAutoFit/>
          </a:bodyPr>
          <a:lstStyle/>
          <a:p>
            <a:r>
              <a:rPr lang="en-GB" altLang="zh-CN" sz="1400" dirty="0" err="1">
                <a:solidFill>
                  <a:srgbClr val="000000"/>
                </a:solidFill>
                <a:latin typeface="Alibaba PuHuiTi R" pitchFamily="18" charset="-122"/>
                <a:ea typeface="Alibaba PuHuiTi R" pitchFamily="18" charset="-122"/>
                <a:cs typeface="Alibaba PuHuiTi R" pitchFamily="18" charset="-122"/>
              </a:rPr>
              <a:t>fn</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fn.fillna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98658"/>
                </a:solidFill>
                <a:latin typeface="Alibaba PuHuiTi R" pitchFamily="18" charset="-122"/>
                <a:ea typeface="Alibaba PuHuiTi R" pitchFamily="18" charset="-122"/>
                <a:cs typeface="Alibaba PuHuiTi R" pitchFamily="18" charset="-122"/>
              </a:rPr>
              <a:t>0</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6" name="文本框 5"/>
          <p:cNvSpPr txBox="1"/>
          <p:nvPr/>
        </p:nvSpPr>
        <p:spPr>
          <a:xfrm>
            <a:off x="890016" y="1400374"/>
            <a:ext cx="1887055"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训练决策树模型</a:t>
            </a:r>
          </a:p>
        </p:txBody>
      </p:sp>
      <p:sp>
        <p:nvSpPr>
          <p:cNvPr id="2" name="矩形 1"/>
          <p:cNvSpPr/>
          <p:nvPr/>
        </p:nvSpPr>
        <p:spPr>
          <a:xfrm>
            <a:off x="890015" y="1738928"/>
            <a:ext cx="9473185" cy="1169551"/>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x = </a:t>
            </a:r>
            <a:r>
              <a:rPr lang="en-GB" altLang="zh-CN" sz="1400" dirty="0" err="1">
                <a:solidFill>
                  <a:srgbClr val="000000"/>
                </a:solidFill>
                <a:latin typeface="Alibaba PuHuiTi R" pitchFamily="18" charset="-122"/>
                <a:ea typeface="Alibaba PuHuiTi R" pitchFamily="18" charset="-122"/>
                <a:cs typeface="Alibaba PuHuiTi R" pitchFamily="18" charset="-122"/>
              </a:rPr>
              <a:t>fn.drop</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uid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'oil_actv_dt'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'create_dt'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'bad_</a:t>
            </a:r>
            <a:r>
              <a:rPr lang="en-GB" altLang="zh-CN" sz="1400" dirty="0" err="1">
                <a:solidFill>
                  <a:srgbClr val="A31515"/>
                </a:solidFill>
                <a:latin typeface="Alibaba PuHuiTi R" pitchFamily="18" charset="-122"/>
                <a:ea typeface="Alibaba PuHuiTi R" pitchFamily="18" charset="-122"/>
                <a:cs typeface="Alibaba PuHuiTi R" pitchFamily="18" charset="-122"/>
              </a:rPr>
              <a:t>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class_new</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],axis = </a:t>
            </a:r>
            <a:r>
              <a:rPr lang="en-GB" altLang="zh-CN" sz="1400" dirty="0">
                <a:solidFill>
                  <a:srgbClr val="098658"/>
                </a:solidFill>
                <a:latin typeface="Alibaba PuHuiTi R" pitchFamily="18" charset="-122"/>
                <a:ea typeface="Alibaba PuHuiTi R" pitchFamily="18" charset="-122"/>
                <a:cs typeface="Alibaba PuHuiTi R" pitchFamily="18" charset="-122"/>
              </a:rPr>
              <a:t>1</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y = </a:t>
            </a:r>
            <a:r>
              <a:rPr lang="en-GB" altLang="zh-CN" sz="1400" dirty="0" err="1">
                <a:solidFill>
                  <a:srgbClr val="000000"/>
                </a:solidFill>
                <a:latin typeface="Alibaba PuHuiTi R" pitchFamily="18" charset="-122"/>
                <a:ea typeface="Alibaba PuHuiTi R" pitchFamily="18" charset="-122"/>
                <a:cs typeface="Alibaba PuHuiTi R" pitchFamily="18" charset="-122"/>
              </a:rPr>
              <a:t>fn.bad_ind.copy</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tree</a:t>
            </a:r>
          </a:p>
          <a:p>
            <a:r>
              <a:rPr lang="en-GB" altLang="zh-CN" sz="1400" dirty="0" err="1">
                <a:solidFill>
                  <a:srgbClr val="000000"/>
                </a:solidFill>
                <a:latin typeface="Alibaba PuHuiTi R" pitchFamily="18" charset="-122"/>
                <a:ea typeface="Alibaba PuHuiTi R" pitchFamily="18" charset="-122"/>
                <a:cs typeface="Alibaba PuHuiTi R" pitchFamily="18" charset="-122"/>
              </a:rPr>
              <a:t>dtree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tree.DecisionTreeRegressor</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max_depth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098658"/>
                </a:solidFill>
                <a:latin typeface="Alibaba PuHuiTi R" pitchFamily="18" charset="-122"/>
                <a:ea typeface="Alibaba PuHuiTi R" pitchFamily="18" charset="-122"/>
                <a:cs typeface="Alibaba PuHuiTi R" pitchFamily="18" charset="-122"/>
              </a:rPr>
              <a:t>2</a:t>
            </a:r>
            <a:r>
              <a:rPr lang="en-GB" altLang="zh-CN" sz="1400" dirty="0">
                <a:solidFill>
                  <a:srgbClr val="000000"/>
                </a:solidFill>
                <a:latin typeface="Alibaba PuHuiTi R" pitchFamily="18" charset="-122"/>
                <a:ea typeface="Alibaba PuHuiTi R" pitchFamily="18" charset="-122"/>
                <a:cs typeface="Alibaba PuHuiTi R" pitchFamily="18" charset="-122"/>
              </a:rPr>
              <a:t>,min_samples_leaf = </a:t>
            </a:r>
            <a:r>
              <a:rPr lang="en-GB" altLang="zh-CN" sz="1400" dirty="0">
                <a:solidFill>
                  <a:srgbClr val="098658"/>
                </a:solidFill>
                <a:latin typeface="Alibaba PuHuiTi R" pitchFamily="18" charset="-122"/>
                <a:ea typeface="Alibaba PuHuiTi R" pitchFamily="18" charset="-122"/>
                <a:cs typeface="Alibaba PuHuiTi R" pitchFamily="18" charset="-122"/>
              </a:rPr>
              <a:t>500</a:t>
            </a:r>
            <a:r>
              <a:rPr lang="en-GB" altLang="zh-CN" sz="1400" dirty="0">
                <a:solidFill>
                  <a:srgbClr val="000000"/>
                </a:solidFill>
                <a:latin typeface="Alibaba PuHuiTi R" pitchFamily="18" charset="-122"/>
                <a:ea typeface="Alibaba PuHuiTi R" pitchFamily="18" charset="-122"/>
                <a:cs typeface="Alibaba PuHuiTi R" pitchFamily="18" charset="-122"/>
              </a:rPr>
              <a:t>,min_samples_split = </a:t>
            </a:r>
            <a:r>
              <a:rPr lang="en-GB" altLang="zh-CN" sz="1400" dirty="0">
                <a:solidFill>
                  <a:srgbClr val="098658"/>
                </a:solidFill>
                <a:latin typeface="Alibaba PuHuiTi R" pitchFamily="18" charset="-122"/>
                <a:ea typeface="Alibaba PuHuiTi R" pitchFamily="18" charset="-122"/>
                <a:cs typeface="Alibaba PuHuiTi R" pitchFamily="18" charset="-122"/>
              </a:rPr>
              <a:t>5000</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dtree</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dtree.fit</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x,y</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14" name="文本框 13"/>
          <p:cNvSpPr txBox="1"/>
          <p:nvPr/>
        </p:nvSpPr>
        <p:spPr>
          <a:xfrm>
            <a:off x="890015" y="3119220"/>
            <a:ext cx="9437199" cy="1569660"/>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输出决策树图像，并作出决策 </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需要安装 </a:t>
            </a:r>
            <a:r>
              <a:rPr lang="en-GB" altLang="zh-CN" sz="1600" dirty="0" err="1">
                <a:latin typeface="Alibaba PuHuiTi R" pitchFamily="18" charset="-122"/>
                <a:ea typeface="Alibaba PuHuiTi R" pitchFamily="18" charset="-122"/>
                <a:cs typeface="Alibaba PuHuiTi R" pitchFamily="18" charset="-122"/>
              </a:rPr>
              <a:t>Graphviz</a:t>
            </a:r>
            <a:r>
              <a:rPr lang="en-GB"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软件，下载地址</a:t>
            </a:r>
            <a:r>
              <a:rPr lang="en-GB" altLang="zh-CN" sz="1600" dirty="0">
                <a:latin typeface="Alibaba PuHuiTi R" pitchFamily="18" charset="-122"/>
                <a:ea typeface="Alibaba PuHuiTi R" pitchFamily="18" charset="-122"/>
                <a:cs typeface="Alibaba PuHuiTi R" pitchFamily="18" charset="-122"/>
              </a:rPr>
              <a:t>http://</a:t>
            </a:r>
            <a:r>
              <a:rPr lang="en-GB" altLang="zh-CN" sz="1600" dirty="0" err="1">
                <a:latin typeface="Alibaba PuHuiTi R" pitchFamily="18" charset="-122"/>
                <a:ea typeface="Alibaba PuHuiTi R" pitchFamily="18" charset="-122"/>
                <a:cs typeface="Alibaba PuHuiTi R" pitchFamily="18" charset="-122"/>
              </a:rPr>
              <a:t>www.graphviz.org</a:t>
            </a:r>
            <a:r>
              <a:rPr lang="en-GB" altLang="zh-CN" sz="1600" dirty="0">
                <a:latin typeface="Alibaba PuHuiTi R" pitchFamily="18" charset="-122"/>
                <a:ea typeface="Alibaba PuHuiTi R" pitchFamily="18" charset="-122"/>
                <a:cs typeface="Alibaba PuHuiTi R" pitchFamily="18" charset="-122"/>
              </a:rPr>
              <a:t>/download/</a:t>
            </a:r>
          </a:p>
          <a:p>
            <a:pPr marL="1200150" lvl="2"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下载之后需要配置环境变量，把安装目录如‘</a:t>
            </a:r>
            <a:r>
              <a:rPr lang="en-GB" altLang="zh-CN" sz="1600" dirty="0">
                <a:latin typeface="Alibaba PuHuiTi R" pitchFamily="18" charset="-122"/>
                <a:ea typeface="Alibaba PuHuiTi R" pitchFamily="18" charset="-122"/>
                <a:cs typeface="Alibaba PuHuiTi R" pitchFamily="18" charset="-122"/>
              </a:rPr>
              <a:t>C:/Program Files (x86)/Graphviz2.38/bin/’</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需要安装两个</a:t>
            </a:r>
            <a:r>
              <a:rPr lang="en-GB" altLang="zh-CN" sz="1600" dirty="0">
                <a:latin typeface="Alibaba PuHuiTi R" pitchFamily="18" charset="-122"/>
                <a:ea typeface="Alibaba PuHuiTi R" pitchFamily="18" charset="-122"/>
                <a:cs typeface="Alibaba PuHuiTi R" pitchFamily="18" charset="-122"/>
              </a:rPr>
              <a:t>python</a:t>
            </a:r>
            <a:r>
              <a:rPr lang="zh-CN" altLang="en-US" sz="1600" dirty="0">
                <a:latin typeface="Alibaba PuHuiTi R" pitchFamily="18" charset="-122"/>
                <a:ea typeface="Alibaba PuHuiTi R" pitchFamily="18" charset="-122"/>
                <a:cs typeface="Alibaba PuHuiTi R" pitchFamily="18" charset="-122"/>
              </a:rPr>
              <a:t>库</a:t>
            </a: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pip install </a:t>
            </a:r>
            <a:r>
              <a:rPr lang="en-GB" altLang="zh-CN" sz="1600" dirty="0" err="1">
                <a:latin typeface="Alibaba PuHuiTi R" pitchFamily="18" charset="-122"/>
                <a:ea typeface="Alibaba PuHuiTi R" pitchFamily="18" charset="-122"/>
                <a:cs typeface="Alibaba PuHuiTi R" pitchFamily="18" charset="-122"/>
              </a:rPr>
              <a:t>graphviz</a:t>
            </a:r>
            <a:endParaRPr lang="en-GB" altLang="zh-CN" sz="1600" dirty="0">
              <a:latin typeface="Alibaba PuHuiTi R" pitchFamily="18" charset="-122"/>
              <a:ea typeface="Alibaba PuHuiTi R" pitchFamily="18" charset="-122"/>
              <a:cs typeface="Alibaba PuHuiTi R" pitchFamily="18" charset="-122"/>
            </a:endParaRPr>
          </a:p>
          <a:p>
            <a:pPr marL="1200150" lvl="2" indent="-285750">
              <a:buFont typeface="Wingdings" panose="05000000000000000000" pitchFamily="2" charset="2"/>
              <a:buChar char="n"/>
            </a:pPr>
            <a:r>
              <a:rPr lang="en-GB" altLang="zh-CN" sz="1600" dirty="0">
                <a:latin typeface="Alibaba PuHuiTi R" pitchFamily="18" charset="-122"/>
                <a:ea typeface="Alibaba PuHuiTi R" pitchFamily="18" charset="-122"/>
                <a:cs typeface="Alibaba PuHuiTi R" pitchFamily="18" charset="-122"/>
              </a:rPr>
              <a:t>pip install </a:t>
            </a:r>
            <a:r>
              <a:rPr lang="en-GB" altLang="zh-CN" sz="1600" dirty="0" err="1">
                <a:latin typeface="Alibaba PuHuiTi R" pitchFamily="18" charset="-122"/>
                <a:ea typeface="Alibaba PuHuiTi R" pitchFamily="18" charset="-122"/>
                <a:cs typeface="Alibaba PuHuiTi R" pitchFamily="18" charset="-122"/>
              </a:rPr>
              <a:t>pydotplus</a:t>
            </a:r>
            <a:endParaRPr lang="en-GB" altLang="zh-CN"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14" name="文本框 13"/>
          <p:cNvSpPr txBox="1"/>
          <p:nvPr/>
        </p:nvSpPr>
        <p:spPr>
          <a:xfrm>
            <a:off x="731521" y="1457271"/>
            <a:ext cx="3151825"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输出决策树图像，并作出决策 </a:t>
            </a:r>
          </a:p>
        </p:txBody>
      </p:sp>
      <p:sp>
        <p:nvSpPr>
          <p:cNvPr id="5" name="矩形 4"/>
          <p:cNvSpPr/>
          <p:nvPr/>
        </p:nvSpPr>
        <p:spPr>
          <a:xfrm>
            <a:off x="845178" y="1795825"/>
            <a:ext cx="9812594" cy="3323987"/>
          </a:xfrm>
          <a:prstGeom prst="rect">
            <a:avLst/>
          </a:prstGeom>
          <a:solidFill>
            <a:srgbClr val="FFFFE4"/>
          </a:solidFill>
          <a:ln>
            <a:solidFill>
              <a:schemeClr val="tx1"/>
            </a:solidFill>
          </a:ln>
        </p:spPr>
        <p:txBody>
          <a:bodyPr wrap="square">
            <a:spAutoFit/>
          </a:bodyPr>
          <a:lstStyle/>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pydotplus</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IPython.display</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Image</a:t>
            </a:r>
          </a:p>
          <a:p>
            <a:r>
              <a:rPr lang="en-GB" altLang="zh-CN" sz="1400" dirty="0">
                <a:solidFill>
                  <a:srgbClr val="0000FF"/>
                </a:solidFill>
                <a:latin typeface="Alibaba PuHuiTi R" pitchFamily="18" charset="-122"/>
                <a:ea typeface="Alibaba PuHuiTi R" pitchFamily="18" charset="-122"/>
                <a:cs typeface="Alibaba PuHuiTi R" pitchFamily="18" charset="-122"/>
              </a:rPr>
              <a:t>from</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sklearn.externals.six</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StringIO</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import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os</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err="1">
                <a:solidFill>
                  <a:srgbClr val="000000"/>
                </a:solidFill>
                <a:latin typeface="Alibaba PuHuiTi R" pitchFamily="18" charset="-122"/>
                <a:ea typeface="Alibaba PuHuiTi R" pitchFamily="18" charset="-122"/>
                <a:cs typeface="Alibaba PuHuiTi R" pitchFamily="18" charset="-122"/>
              </a:rPr>
              <a:t>os.environ</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"PATH"</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os.pathsep</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'C:/Program Files (x86)/Graphviz2.38/bin/'</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FF"/>
                </a:solidFill>
                <a:latin typeface="Alibaba PuHuiTi R" pitchFamily="18" charset="-122"/>
                <a:ea typeface="Alibaba PuHuiTi R" pitchFamily="18" charset="-122"/>
                <a:cs typeface="Alibaba PuHuiTi R" pitchFamily="18" charset="-122"/>
              </a:rPr>
              <a:t>with</a:t>
            </a:r>
            <a:r>
              <a:rPr lang="en-GB" altLang="zh-CN" sz="1400" dirty="0">
                <a:solidFill>
                  <a:srgbClr val="000000"/>
                </a:solidFill>
                <a:latin typeface="Alibaba PuHuiTi R" pitchFamily="18" charset="-122"/>
                <a:ea typeface="Alibaba PuHuiTi R" pitchFamily="18" charset="-122"/>
                <a:cs typeface="Alibaba PuHuiTi R" pitchFamily="18" charset="-122"/>
              </a:rPr>
              <a:t> open(</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dt.dot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A31515"/>
                </a:solidFill>
                <a:latin typeface="Alibaba PuHuiTi R" pitchFamily="18" charset="-122"/>
                <a:ea typeface="Alibaba PuHuiTi R" pitchFamily="18" charset="-122"/>
                <a:cs typeface="Alibaba PuHuiTi R" pitchFamily="18" charset="-122"/>
              </a:rPr>
              <a:t>"w"</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a:solidFill>
                  <a:srgbClr val="0000FF"/>
                </a:solidFill>
                <a:latin typeface="Alibaba PuHuiTi R" pitchFamily="18" charset="-122"/>
                <a:ea typeface="Alibaba PuHuiTi R" pitchFamily="18" charset="-122"/>
                <a:cs typeface="Alibaba PuHuiTi R" pitchFamily="18" charset="-122"/>
              </a:rPr>
              <a:t>as</a:t>
            </a:r>
            <a:r>
              <a:rPr lang="en-GB" altLang="zh-CN" sz="1400" dirty="0">
                <a:solidFill>
                  <a:srgbClr val="000000"/>
                </a:solidFill>
                <a:latin typeface="Alibaba PuHuiTi R" pitchFamily="18" charset="-122"/>
                <a:ea typeface="Alibaba PuHuiTi R" pitchFamily="18" charset="-122"/>
                <a:cs typeface="Alibaba PuHuiTi R" pitchFamily="18" charset="-122"/>
              </a:rPr>
              <a:t> f:</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tree.export_graphviz</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dtree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out_file</a:t>
            </a:r>
            <a:r>
              <a:rPr lang="en-GB" altLang="zh-CN" sz="1400" dirty="0">
                <a:solidFill>
                  <a:srgbClr val="000000"/>
                </a:solidFill>
                <a:latin typeface="Alibaba PuHuiTi R" pitchFamily="18" charset="-122"/>
                <a:ea typeface="Alibaba PuHuiTi R" pitchFamily="18" charset="-122"/>
                <a:cs typeface="Alibaba PuHuiTi R" pitchFamily="18" charset="-122"/>
              </a:rPr>
              <a:t>=f)</a:t>
            </a:r>
          </a:p>
          <a:p>
            <a:r>
              <a:rPr lang="en-GB" altLang="zh-CN" sz="1400" dirty="0" err="1">
                <a:solidFill>
                  <a:srgbClr val="000000"/>
                </a:solidFill>
                <a:latin typeface="Alibaba PuHuiTi R" pitchFamily="18" charset="-122"/>
                <a:ea typeface="Alibaba PuHuiTi R" pitchFamily="18" charset="-122"/>
                <a:cs typeface="Alibaba PuHuiTi R" pitchFamily="18" charset="-122"/>
              </a:rPr>
              <a:t>dot_data</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err="1">
                <a:solidFill>
                  <a:srgbClr val="000000"/>
                </a:solidFill>
                <a:latin typeface="Alibaba PuHuiTi R" pitchFamily="18" charset="-122"/>
                <a:ea typeface="Alibaba PuHuiTi R" pitchFamily="18" charset="-122"/>
                <a:cs typeface="Alibaba PuHuiTi R" pitchFamily="18" charset="-122"/>
              </a:rPr>
              <a:t>StringIO</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err="1">
                <a:solidFill>
                  <a:srgbClr val="000000"/>
                </a:solidFill>
                <a:latin typeface="Alibaba PuHuiTi R" pitchFamily="18" charset="-122"/>
                <a:ea typeface="Alibaba PuHuiTi R" pitchFamily="18" charset="-122"/>
                <a:cs typeface="Alibaba PuHuiTi R" pitchFamily="18" charset="-122"/>
              </a:rPr>
              <a:t>tree.export_graphviz</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dtree</a:t>
            </a:r>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out_file</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dot_data</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feature_names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x.columns</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class_names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bad_ind</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filled=</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 rounded=</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		</a:t>
            </a:r>
            <a:r>
              <a:rPr lang="en-GB" altLang="zh-CN" sz="1400" dirty="0" err="1">
                <a:solidFill>
                  <a:srgbClr val="000000"/>
                </a:solidFill>
                <a:latin typeface="Alibaba PuHuiTi R" pitchFamily="18" charset="-122"/>
                <a:ea typeface="Alibaba PuHuiTi R" pitchFamily="18" charset="-122"/>
                <a:cs typeface="Alibaba PuHuiTi R" pitchFamily="18" charset="-122"/>
              </a:rPr>
              <a:t>special_characters</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a:solidFill>
                  <a:srgbClr val="0000FF"/>
                </a:solidFill>
                <a:latin typeface="Alibaba PuHuiTi R" pitchFamily="18" charset="-122"/>
                <a:ea typeface="Alibaba PuHuiTi R" pitchFamily="18" charset="-122"/>
                <a:cs typeface="Alibaba PuHuiTi R" pitchFamily="18" charset="-122"/>
              </a:rPr>
              <a:t>True</a:t>
            </a:r>
            <a:r>
              <a:rPr lang="en-GB" altLang="zh-CN" sz="1400" dirty="0">
                <a:solidFill>
                  <a:srgbClr val="000000"/>
                </a:solidFill>
                <a:latin typeface="Alibaba PuHuiTi R" pitchFamily="18" charset="-122"/>
                <a:ea typeface="Alibaba PuHuiTi R" pitchFamily="18" charset="-122"/>
                <a:cs typeface="Alibaba PuHuiTi R" pitchFamily="18" charset="-122"/>
              </a:rPr>
              <a:t>)</a:t>
            </a:r>
          </a:p>
          <a:p>
            <a:r>
              <a:rPr lang="en-GB" altLang="zh-CN" sz="1400" dirty="0">
                <a:solidFill>
                  <a:srgbClr val="000000"/>
                </a:solidFill>
                <a:latin typeface="Alibaba PuHuiTi R" pitchFamily="18" charset="-122"/>
                <a:ea typeface="Alibaba PuHuiTi R" pitchFamily="18" charset="-122"/>
                <a:cs typeface="Alibaba PuHuiTi R" pitchFamily="18" charset="-122"/>
              </a:rPr>
              <a:t>graph = </a:t>
            </a:r>
            <a:r>
              <a:rPr lang="en-GB" altLang="zh-CN" sz="1400" dirty="0" err="1">
                <a:solidFill>
                  <a:srgbClr val="000000"/>
                </a:solidFill>
                <a:latin typeface="Alibaba PuHuiTi R" pitchFamily="18" charset="-122"/>
                <a:ea typeface="Alibaba PuHuiTi R" pitchFamily="18" charset="-122"/>
                <a:cs typeface="Alibaba PuHuiTi R" pitchFamily="18" charset="-122"/>
              </a:rPr>
              <a:t>pydotplus.graph_from_dot_data</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dot_data.getvalue</a:t>
            </a:r>
            <a:r>
              <a:rPr lang="en-GB" altLang="zh-CN" sz="1400" dirty="0">
                <a:solidFill>
                  <a:srgbClr val="000000"/>
                </a:solidFill>
                <a:latin typeface="Alibaba PuHuiTi R" pitchFamily="18" charset="-122"/>
                <a:ea typeface="Alibaba PuHuiTi R" pitchFamily="18" charset="-122"/>
                <a:cs typeface="Alibaba PuHuiTi R" pitchFamily="18" charset="-122"/>
              </a:rPr>
              <a:t>()) </a:t>
            </a:r>
          </a:p>
          <a:p>
            <a:r>
              <a:rPr lang="en-GB" altLang="zh-CN" sz="1400" dirty="0">
                <a:solidFill>
                  <a:srgbClr val="000000"/>
                </a:solidFill>
                <a:latin typeface="Alibaba PuHuiTi R" pitchFamily="18" charset="-122"/>
                <a:ea typeface="Alibaba PuHuiTi R" pitchFamily="18" charset="-122"/>
                <a:cs typeface="Alibaba PuHuiTi R" pitchFamily="18" charset="-122"/>
              </a:rPr>
              <a:t>Image(</a:t>
            </a:r>
            <a:r>
              <a:rPr lang="en-GB" altLang="zh-CN" sz="1400" dirty="0" err="1">
                <a:solidFill>
                  <a:srgbClr val="000000"/>
                </a:solidFill>
                <a:latin typeface="Alibaba PuHuiTi R" pitchFamily="18" charset="-122"/>
                <a:ea typeface="Alibaba PuHuiTi R" pitchFamily="18" charset="-122"/>
                <a:cs typeface="Alibaba PuHuiTi R" pitchFamily="18" charset="-122"/>
              </a:rPr>
              <a:t>graph.create_png</a:t>
            </a:r>
            <a:r>
              <a:rPr lang="en-GB" altLang="zh-CN" sz="1400" dirty="0">
                <a:solidFill>
                  <a:srgbClr val="000000"/>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14" name="文本框 13"/>
          <p:cNvSpPr txBox="1"/>
          <p:nvPr/>
        </p:nvSpPr>
        <p:spPr>
          <a:xfrm>
            <a:off x="731521" y="1457271"/>
            <a:ext cx="3151825"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输出决策树图像，并作出决策 </a:t>
            </a:r>
          </a:p>
        </p:txBody>
      </p:sp>
      <p:pic>
        <p:nvPicPr>
          <p:cNvPr id="2" name="图片 1"/>
          <p:cNvPicPr>
            <a:picLocks noChangeAspect="1"/>
          </p:cNvPicPr>
          <p:nvPr/>
        </p:nvPicPr>
        <p:blipFill>
          <a:blip r:embed="rId3"/>
          <a:stretch>
            <a:fillRect/>
          </a:stretch>
        </p:blipFill>
        <p:spPr>
          <a:xfrm>
            <a:off x="866674" y="1974461"/>
            <a:ext cx="5229326" cy="3634904"/>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规则挖掘案例</a:t>
            </a:r>
          </a:p>
        </p:txBody>
      </p:sp>
      <p:sp>
        <p:nvSpPr>
          <p:cNvPr id="14" name="文本框 13"/>
          <p:cNvSpPr txBox="1"/>
          <p:nvPr/>
        </p:nvSpPr>
        <p:spPr>
          <a:xfrm>
            <a:off x="731521" y="1457271"/>
            <a:ext cx="2089033"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利用结果划分用户</a:t>
            </a:r>
          </a:p>
        </p:txBody>
      </p:sp>
      <p:sp>
        <p:nvSpPr>
          <p:cNvPr id="5" name="矩形 4"/>
          <p:cNvSpPr/>
          <p:nvPr/>
        </p:nvSpPr>
        <p:spPr>
          <a:xfrm>
            <a:off x="731521" y="1795825"/>
            <a:ext cx="10968866" cy="1384995"/>
          </a:xfrm>
          <a:prstGeom prst="rect">
            <a:avLst/>
          </a:prstGeom>
          <a:solidFill>
            <a:srgbClr val="FFFFE4"/>
          </a:solidFill>
          <a:ln>
            <a:solidFill>
              <a:schemeClr val="tx1"/>
            </a:solidFill>
          </a:ln>
        </p:spPr>
        <p:txBody>
          <a:bodyPr wrap="square">
            <a:spAutoFit/>
          </a:bodyPr>
          <a:lstStyle/>
          <a:p>
            <a:r>
              <a:rPr lang="en-GB" altLang="zh-CN" sz="1400" dirty="0">
                <a:solidFill>
                  <a:srgbClr val="000000"/>
                </a:solidFill>
                <a:latin typeface="Alibaba PuHuiTi R" pitchFamily="18" charset="-122"/>
                <a:ea typeface="Alibaba PuHuiTi R" pitchFamily="18" charset="-122"/>
                <a:cs typeface="Alibaba PuHuiTi R" pitchFamily="18" charset="-122"/>
              </a:rPr>
              <a:t>group_1 = </a:t>
            </a:r>
            <a:r>
              <a:rPr lang="en-GB" altLang="zh-CN" sz="1400" dirty="0" err="1">
                <a:solidFill>
                  <a:srgbClr val="000000"/>
                </a:solidFill>
                <a:latin typeface="Alibaba PuHuiTi R" pitchFamily="18" charset="-122"/>
                <a:ea typeface="Alibaba PuHuiTi R" pitchFamily="18" charset="-122"/>
                <a:cs typeface="Alibaba PuHuiTi R" pitchFamily="18" charset="-122"/>
              </a:rPr>
              <a:t>fn.loc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fn.amount_tot</a:t>
            </a:r>
            <a:r>
              <a:rPr lang="en-GB" altLang="zh-CN" sz="1400" dirty="0">
                <a:solidFill>
                  <a:srgbClr val="000000"/>
                </a:solidFill>
                <a:latin typeface="Alibaba PuHuiTi R" pitchFamily="18" charset="-122"/>
                <a:ea typeface="Alibaba PuHuiTi R" pitchFamily="18" charset="-122"/>
                <a:cs typeface="Alibaba PuHuiTi R" pitchFamily="18" charset="-122"/>
              </a:rPr>
              <a:t>&gt;</a:t>
            </a:r>
            <a:r>
              <a:rPr lang="en-GB" altLang="zh-CN" sz="1400" dirty="0">
                <a:solidFill>
                  <a:srgbClr val="098658"/>
                </a:solidFill>
                <a:latin typeface="Alibaba PuHuiTi R" pitchFamily="18" charset="-122"/>
                <a:ea typeface="Alibaba PuHuiTi R" pitchFamily="18" charset="-122"/>
                <a:cs typeface="Alibaba PuHuiTi R" pitchFamily="18" charset="-122"/>
              </a:rPr>
              <a:t>48077.5</a:t>
            </a:r>
            <a:r>
              <a:rPr lang="en-GB" altLang="zh-CN" sz="1400" dirty="0">
                <a:solidFill>
                  <a:srgbClr val="000000"/>
                </a:solidFill>
                <a:latin typeface="Alibaba PuHuiTi R" pitchFamily="18" charset="-122"/>
                <a:ea typeface="Alibaba PuHuiTi R" pitchFamily="18" charset="-122"/>
                <a:cs typeface="Alibaba PuHuiTi R" pitchFamily="18" charset="-122"/>
              </a:rPr>
              <a:t>)&amp;(</a:t>
            </a:r>
            <a:r>
              <a:rPr lang="en-GB" altLang="zh-CN" sz="1400" dirty="0" err="1">
                <a:solidFill>
                  <a:srgbClr val="000000"/>
                </a:solidFill>
                <a:latin typeface="Alibaba PuHuiTi R" pitchFamily="18" charset="-122"/>
                <a:ea typeface="Alibaba PuHuiTi R" pitchFamily="18" charset="-122"/>
                <a:cs typeface="Alibaba PuHuiTi R" pitchFamily="18" charset="-122"/>
              </a:rPr>
              <a:t>fn.sale_amount_cnt</a:t>
            </a:r>
            <a:r>
              <a:rPr lang="en-GB" altLang="zh-CN" sz="1400" dirty="0">
                <a:solidFill>
                  <a:srgbClr val="000000"/>
                </a:solidFill>
                <a:latin typeface="Alibaba PuHuiTi R" pitchFamily="18" charset="-122"/>
                <a:ea typeface="Alibaba PuHuiTi R" pitchFamily="18" charset="-122"/>
                <a:cs typeface="Alibaba PuHuiTi R" pitchFamily="18" charset="-122"/>
              </a:rPr>
              <a:t>&gt;</a:t>
            </a:r>
            <a:r>
              <a:rPr lang="en-GB" altLang="zh-CN" sz="1400" dirty="0">
                <a:solidFill>
                  <a:srgbClr val="098658"/>
                </a:solidFill>
                <a:latin typeface="Alibaba PuHuiTi R" pitchFamily="18" charset="-122"/>
                <a:ea typeface="Alibaba PuHuiTi R" pitchFamily="18" charset="-122"/>
                <a:cs typeface="Alibaba PuHuiTi R" pitchFamily="18" charset="-122"/>
              </a:rPr>
              <a:t>3.5</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a:solidFill>
                  <a:srgbClr val="000000"/>
                </a:solidFill>
                <a:latin typeface="Alibaba PuHuiTi R" pitchFamily="18" charset="-122"/>
                <a:ea typeface="Alibaba PuHuiTi R" pitchFamily="18" charset="-122"/>
                <a:cs typeface="Alibaba PuHuiTi R" pitchFamily="18" charset="-122"/>
              </a:rPr>
              <a:t>group_1[</a:t>
            </a:r>
            <a:r>
              <a:rPr lang="en-GB" altLang="zh-CN" sz="1400" dirty="0">
                <a:solidFill>
                  <a:srgbClr val="A31515"/>
                </a:solidFill>
                <a:latin typeface="Alibaba PuHuiTi R" pitchFamily="18" charset="-122"/>
                <a:ea typeface="Alibaba PuHuiTi R" pitchFamily="18" charset="-122"/>
                <a:cs typeface="Alibaba PuHuiTi R" pitchFamily="18" charset="-122"/>
              </a:rPr>
              <a:t>'level'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past_A</a:t>
            </a:r>
            <a:r>
              <a:rPr lang="en-GB" altLang="zh-CN" sz="1400" dirty="0">
                <a:solidFill>
                  <a:srgbClr val="A31515"/>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group_2 = </a:t>
            </a:r>
            <a:r>
              <a:rPr lang="en-GB" altLang="zh-CN" sz="1400" dirty="0" err="1">
                <a:solidFill>
                  <a:srgbClr val="000000"/>
                </a:solidFill>
                <a:latin typeface="Alibaba PuHuiTi R" pitchFamily="18" charset="-122"/>
                <a:ea typeface="Alibaba PuHuiTi R" pitchFamily="18" charset="-122"/>
                <a:cs typeface="Alibaba PuHuiTi R" pitchFamily="18" charset="-122"/>
              </a:rPr>
              <a:t>fn.loc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fn.amount_tot</a:t>
            </a:r>
            <a:r>
              <a:rPr lang="en-GB" altLang="zh-CN" sz="1400" dirty="0">
                <a:solidFill>
                  <a:srgbClr val="000000"/>
                </a:solidFill>
                <a:latin typeface="Alibaba PuHuiTi R" pitchFamily="18" charset="-122"/>
                <a:ea typeface="Alibaba PuHuiTi R" pitchFamily="18" charset="-122"/>
                <a:cs typeface="Alibaba PuHuiTi R" pitchFamily="18" charset="-122"/>
              </a:rPr>
              <a:t>&gt;</a:t>
            </a:r>
            <a:r>
              <a:rPr lang="en-GB" altLang="zh-CN" sz="1400" dirty="0">
                <a:solidFill>
                  <a:srgbClr val="098658"/>
                </a:solidFill>
                <a:latin typeface="Alibaba PuHuiTi R" pitchFamily="18" charset="-122"/>
                <a:ea typeface="Alibaba PuHuiTi R" pitchFamily="18" charset="-122"/>
                <a:cs typeface="Alibaba PuHuiTi R" pitchFamily="18" charset="-122"/>
              </a:rPr>
              <a:t>48077.5</a:t>
            </a:r>
            <a:r>
              <a:rPr lang="en-GB" altLang="zh-CN" sz="1400" dirty="0">
                <a:solidFill>
                  <a:srgbClr val="000000"/>
                </a:solidFill>
                <a:latin typeface="Alibaba PuHuiTi R" pitchFamily="18" charset="-122"/>
                <a:ea typeface="Alibaba PuHuiTi R" pitchFamily="18" charset="-122"/>
                <a:cs typeface="Alibaba PuHuiTi R" pitchFamily="18" charset="-122"/>
              </a:rPr>
              <a:t>)&amp;(</a:t>
            </a:r>
            <a:r>
              <a:rPr lang="en-GB" altLang="zh-CN" sz="1400" dirty="0" err="1">
                <a:solidFill>
                  <a:srgbClr val="000000"/>
                </a:solidFill>
                <a:latin typeface="Alibaba PuHuiTi R" pitchFamily="18" charset="-122"/>
                <a:ea typeface="Alibaba PuHuiTi R" pitchFamily="18" charset="-122"/>
                <a:cs typeface="Alibaba PuHuiTi R" pitchFamily="18" charset="-122"/>
              </a:rPr>
              <a:t>fn.sale_amount_cnt</a:t>
            </a:r>
            <a:r>
              <a:rPr lang="en-GB" altLang="zh-CN" sz="1400" dirty="0">
                <a:solidFill>
                  <a:srgbClr val="000000"/>
                </a:solidFill>
                <a:latin typeface="Alibaba PuHuiTi R" pitchFamily="18" charset="-122"/>
                <a:ea typeface="Alibaba PuHuiTi R" pitchFamily="18" charset="-122"/>
                <a:cs typeface="Alibaba PuHuiTi R" pitchFamily="18" charset="-122"/>
              </a:rPr>
              <a:t>&lt;=</a:t>
            </a:r>
            <a:r>
              <a:rPr lang="en-GB" altLang="zh-CN" sz="1400" dirty="0">
                <a:solidFill>
                  <a:srgbClr val="098658"/>
                </a:solidFill>
                <a:latin typeface="Alibaba PuHuiTi R" pitchFamily="18" charset="-122"/>
                <a:ea typeface="Alibaba PuHuiTi R" pitchFamily="18" charset="-122"/>
                <a:cs typeface="Alibaba PuHuiTi R" pitchFamily="18" charset="-122"/>
              </a:rPr>
              <a:t>3.5</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a:solidFill>
                  <a:srgbClr val="000000"/>
                </a:solidFill>
                <a:latin typeface="Alibaba PuHuiTi R" pitchFamily="18" charset="-122"/>
                <a:ea typeface="Alibaba PuHuiTi R" pitchFamily="18" charset="-122"/>
                <a:cs typeface="Alibaba PuHuiTi R" pitchFamily="18" charset="-122"/>
              </a:rPr>
              <a:t>group_2[</a:t>
            </a:r>
            <a:r>
              <a:rPr lang="en-GB" altLang="zh-CN" sz="1400" dirty="0">
                <a:solidFill>
                  <a:srgbClr val="A31515"/>
                </a:solidFill>
                <a:latin typeface="Alibaba PuHuiTi R" pitchFamily="18" charset="-122"/>
                <a:ea typeface="Alibaba PuHuiTi R" pitchFamily="18" charset="-122"/>
                <a:cs typeface="Alibaba PuHuiTi R" pitchFamily="18" charset="-122"/>
              </a:rPr>
              <a:t>'level'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past_B</a:t>
            </a:r>
            <a:r>
              <a:rPr lang="en-GB" altLang="zh-CN" sz="1400" dirty="0">
                <a:solidFill>
                  <a:srgbClr val="A31515"/>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latin typeface="Alibaba PuHuiTi R" pitchFamily="18" charset="-122"/>
              <a:ea typeface="Alibaba PuHuiTi R" pitchFamily="18" charset="-122"/>
              <a:cs typeface="Alibaba PuHuiTi R" pitchFamily="18" charset="-122"/>
            </a:endParaRPr>
          </a:p>
          <a:p>
            <a:r>
              <a:rPr lang="en-GB" altLang="zh-CN" sz="1400" dirty="0">
                <a:solidFill>
                  <a:srgbClr val="000000"/>
                </a:solidFill>
                <a:latin typeface="Alibaba PuHuiTi R" pitchFamily="18" charset="-122"/>
                <a:ea typeface="Alibaba PuHuiTi R" pitchFamily="18" charset="-122"/>
                <a:cs typeface="Alibaba PuHuiTi R" pitchFamily="18" charset="-122"/>
              </a:rPr>
              <a:t>group_3 = </a:t>
            </a:r>
            <a:r>
              <a:rPr lang="en-GB" altLang="zh-CN" sz="1400" dirty="0" err="1">
                <a:solidFill>
                  <a:srgbClr val="000000"/>
                </a:solidFill>
                <a:latin typeface="Alibaba PuHuiTi R" pitchFamily="18" charset="-122"/>
                <a:ea typeface="Alibaba PuHuiTi R" pitchFamily="18" charset="-122"/>
                <a:cs typeface="Alibaba PuHuiTi R" pitchFamily="18" charset="-122"/>
              </a:rPr>
              <a:t>fn.loc</a:t>
            </a:r>
            <a:r>
              <a:rPr lang="en-GB" altLang="zh-CN" sz="1400" dirty="0">
                <a:solidFill>
                  <a:srgbClr val="000000"/>
                </a:solidFill>
                <a:latin typeface="Alibaba PuHuiTi R" pitchFamily="18" charset="-122"/>
                <a:ea typeface="Alibaba PuHuiTi R" pitchFamily="18" charset="-122"/>
                <a:cs typeface="Alibaba PuHuiTi R" pitchFamily="18" charset="-122"/>
              </a:rPr>
              <a:t>[</a:t>
            </a:r>
            <a:r>
              <a:rPr lang="en-GB" altLang="zh-CN" sz="1400" dirty="0" err="1">
                <a:solidFill>
                  <a:srgbClr val="000000"/>
                </a:solidFill>
                <a:latin typeface="Alibaba PuHuiTi R" pitchFamily="18" charset="-122"/>
                <a:ea typeface="Alibaba PuHuiTi R" pitchFamily="18" charset="-122"/>
                <a:cs typeface="Alibaba PuHuiTi R" pitchFamily="18" charset="-122"/>
              </a:rPr>
              <a:t>fn.amount_tot</a:t>
            </a:r>
            <a:r>
              <a:rPr lang="en-GB" altLang="zh-CN" sz="1400" dirty="0">
                <a:solidFill>
                  <a:srgbClr val="000000"/>
                </a:solidFill>
                <a:latin typeface="Alibaba PuHuiTi R" pitchFamily="18" charset="-122"/>
                <a:ea typeface="Alibaba PuHuiTi R" pitchFamily="18" charset="-122"/>
                <a:cs typeface="Alibaba PuHuiTi R" pitchFamily="18" charset="-122"/>
              </a:rPr>
              <a:t>&lt;=</a:t>
            </a:r>
            <a:r>
              <a:rPr lang="en-GB" altLang="zh-CN" sz="1400" dirty="0">
                <a:solidFill>
                  <a:srgbClr val="098658"/>
                </a:solidFill>
                <a:latin typeface="Alibaba PuHuiTi R" pitchFamily="18" charset="-122"/>
                <a:ea typeface="Alibaba PuHuiTi R" pitchFamily="18" charset="-122"/>
                <a:cs typeface="Alibaba PuHuiTi R" pitchFamily="18" charset="-122"/>
              </a:rPr>
              <a:t>48077.5</a:t>
            </a:r>
            <a:r>
              <a:rPr lang="en-GB" altLang="zh-CN" sz="1400" dirty="0">
                <a:solidFill>
                  <a:srgbClr val="000000"/>
                </a:solidFill>
                <a:latin typeface="Alibaba PuHuiTi R" pitchFamily="18" charset="-122"/>
                <a:ea typeface="Alibaba PuHuiTi R" pitchFamily="18" charset="-122"/>
                <a:cs typeface="Alibaba PuHuiTi R" pitchFamily="18" charset="-122"/>
              </a:rPr>
              <a:t>].copy()</a:t>
            </a:r>
          </a:p>
          <a:p>
            <a:r>
              <a:rPr lang="en-GB" altLang="zh-CN" sz="1400" dirty="0">
                <a:solidFill>
                  <a:srgbClr val="000000"/>
                </a:solidFill>
                <a:latin typeface="Alibaba PuHuiTi R" pitchFamily="18" charset="-122"/>
                <a:ea typeface="Alibaba PuHuiTi R" pitchFamily="18" charset="-122"/>
                <a:cs typeface="Alibaba PuHuiTi R" pitchFamily="18" charset="-122"/>
              </a:rPr>
              <a:t>group_3[</a:t>
            </a:r>
            <a:r>
              <a:rPr lang="en-GB" altLang="zh-CN" sz="1400" dirty="0">
                <a:solidFill>
                  <a:srgbClr val="A31515"/>
                </a:solidFill>
                <a:latin typeface="Alibaba PuHuiTi R" pitchFamily="18" charset="-122"/>
                <a:ea typeface="Alibaba PuHuiTi R" pitchFamily="18" charset="-122"/>
                <a:cs typeface="Alibaba PuHuiTi R" pitchFamily="18" charset="-122"/>
              </a:rPr>
              <a:t>'level'</a:t>
            </a:r>
            <a:r>
              <a:rPr lang="en-GB" altLang="zh-CN" sz="1400" dirty="0">
                <a:solidFill>
                  <a:srgbClr val="000000"/>
                </a:solidFill>
                <a:latin typeface="Alibaba PuHuiTi R" pitchFamily="18" charset="-122"/>
                <a:ea typeface="Alibaba PuHuiTi R" pitchFamily="18" charset="-122"/>
                <a:cs typeface="Alibaba PuHuiTi R" pitchFamily="18" charset="-122"/>
              </a:rPr>
              <a:t>] = </a:t>
            </a:r>
            <a:r>
              <a:rPr lang="en-GB" altLang="zh-CN" sz="1400" dirty="0">
                <a:solidFill>
                  <a:srgbClr val="A31515"/>
                </a:solidFill>
                <a:latin typeface="Alibaba PuHuiTi R" pitchFamily="18" charset="-122"/>
                <a:ea typeface="Alibaba PuHuiTi R" pitchFamily="18" charset="-122"/>
                <a:cs typeface="Alibaba PuHuiTi R" pitchFamily="18" charset="-122"/>
              </a:rPr>
              <a:t>'</a:t>
            </a:r>
            <a:r>
              <a:rPr lang="en-GB" altLang="zh-CN" sz="1400" dirty="0" err="1">
                <a:solidFill>
                  <a:srgbClr val="A31515"/>
                </a:solidFill>
                <a:latin typeface="Alibaba PuHuiTi R" pitchFamily="18" charset="-122"/>
                <a:ea typeface="Alibaba PuHuiTi R" pitchFamily="18" charset="-122"/>
                <a:cs typeface="Alibaba PuHuiTi R" pitchFamily="18" charset="-122"/>
              </a:rPr>
              <a:t>past_C</a:t>
            </a:r>
            <a:r>
              <a:rPr lang="en-GB" altLang="zh-CN" sz="1400" dirty="0">
                <a:solidFill>
                  <a:srgbClr val="A31515"/>
                </a:solidFill>
                <a:latin typeface="Alibaba PuHuiTi R" pitchFamily="18" charset="-122"/>
                <a:ea typeface="Alibaba PuHuiTi R" pitchFamily="18" charset="-122"/>
                <a:cs typeface="Alibaba PuHuiTi R" pitchFamily="18" charset="-122"/>
              </a:rPr>
              <a:t>'</a:t>
            </a:r>
            <a:endParaRPr lang="en-GB" altLang="zh-CN" sz="1400" dirty="0">
              <a:solidFill>
                <a:srgbClr val="000000"/>
              </a:solidFill>
              <a:effectLst/>
              <a:latin typeface="Alibaba PuHuiTi R" pitchFamily="18" charset="-122"/>
              <a:ea typeface="Alibaba PuHuiTi R" pitchFamily="18" charset="-122"/>
              <a:cs typeface="Alibaba PuHuiTi R" pitchFamily="18" charset="-122"/>
            </a:endParaRPr>
          </a:p>
        </p:txBody>
      </p:sp>
      <p:sp>
        <p:nvSpPr>
          <p:cNvPr id="7" name="文本框 6"/>
          <p:cNvSpPr txBox="1"/>
          <p:nvPr/>
        </p:nvSpPr>
        <p:spPr>
          <a:xfrm>
            <a:off x="710880" y="3325975"/>
            <a:ext cx="9299341" cy="1569660"/>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如果拒绝</a:t>
            </a:r>
            <a:r>
              <a:rPr lang="en-GB" altLang="zh-CN" sz="1600" dirty="0" err="1">
                <a:latin typeface="Alibaba PuHuiTi R" pitchFamily="18" charset="-122"/>
                <a:ea typeface="Alibaba PuHuiTi R" pitchFamily="18" charset="-122"/>
                <a:cs typeface="Alibaba PuHuiTi R" pitchFamily="18" charset="-122"/>
              </a:rPr>
              <a:t>past_C</a:t>
            </a:r>
            <a:r>
              <a:rPr lang="zh-CN" altLang="en-US" sz="1600" dirty="0">
                <a:latin typeface="Alibaba PuHuiTi R" pitchFamily="18" charset="-122"/>
                <a:ea typeface="Alibaba PuHuiTi R" pitchFamily="18" charset="-122"/>
                <a:cs typeface="Alibaba PuHuiTi R" pitchFamily="18" charset="-122"/>
              </a:rPr>
              <a:t>类客户，则可以使整体负样本占比下降至</a:t>
            </a:r>
            <a:r>
              <a:rPr lang="en-US" altLang="zh-CN" sz="1600" dirty="0">
                <a:latin typeface="Alibaba PuHuiTi R" pitchFamily="18" charset="-122"/>
                <a:ea typeface="Alibaba PuHuiTi R" pitchFamily="18" charset="-122"/>
                <a:cs typeface="Alibaba PuHuiTi R" pitchFamily="18" charset="-122"/>
              </a:rPr>
              <a:t>0.021</a:t>
            </a: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如果将</a:t>
            </a:r>
            <a:r>
              <a:rPr lang="en-GB" altLang="zh-CN" sz="1600" dirty="0" err="1">
                <a:latin typeface="Alibaba PuHuiTi R" pitchFamily="18" charset="-122"/>
                <a:ea typeface="Alibaba PuHuiTi R" pitchFamily="18" charset="-122"/>
                <a:cs typeface="Alibaba PuHuiTi R" pitchFamily="18" charset="-122"/>
              </a:rPr>
              <a:t>past_B</a:t>
            </a:r>
            <a:r>
              <a:rPr lang="zh-CN" altLang="en-US" sz="1600" dirty="0">
                <a:latin typeface="Alibaba PuHuiTi R" pitchFamily="18" charset="-122"/>
                <a:ea typeface="Alibaba PuHuiTi R" pitchFamily="18" charset="-122"/>
                <a:cs typeface="Alibaba PuHuiTi R" pitchFamily="18" charset="-122"/>
              </a:rPr>
              <a:t>也拒绝掉，则可以使整体负样本占比下降至</a:t>
            </a:r>
            <a:r>
              <a:rPr lang="en-US" altLang="zh-CN" sz="1600" dirty="0">
                <a:latin typeface="Alibaba PuHuiTi R" pitchFamily="18" charset="-122"/>
                <a:ea typeface="Alibaba PuHuiTi R" pitchFamily="18" charset="-122"/>
                <a:cs typeface="Alibaba PuHuiTi R" pitchFamily="18" charset="-122"/>
              </a:rPr>
              <a:t>0.012</a:t>
            </a: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至于实际对</a:t>
            </a:r>
            <a:r>
              <a:rPr lang="en-GB" altLang="zh-CN" sz="1600" dirty="0" err="1">
                <a:latin typeface="Alibaba PuHuiTi R" pitchFamily="18" charset="-122"/>
                <a:ea typeface="Alibaba PuHuiTi R" pitchFamily="18" charset="-122"/>
                <a:cs typeface="Alibaba PuHuiTi R" pitchFamily="18" charset="-122"/>
              </a:rPr>
              <a:t>past_A</a:t>
            </a:r>
            <a:r>
              <a:rPr lang="zh-CN" altLang="en-GB"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past_B</a:t>
            </a:r>
            <a:r>
              <a:rPr lang="zh-CN" altLang="en-GB" sz="1600" dirty="0">
                <a:latin typeface="Alibaba PuHuiTi R" pitchFamily="18" charset="-122"/>
                <a:ea typeface="Alibaba PuHuiTi R" pitchFamily="18" charset="-122"/>
                <a:cs typeface="Alibaba PuHuiTi R" pitchFamily="18" charset="-122"/>
              </a:rPr>
              <a:t>、</a:t>
            </a:r>
            <a:r>
              <a:rPr lang="en-GB" altLang="zh-CN" sz="1600" dirty="0" err="1">
                <a:latin typeface="Alibaba PuHuiTi R" pitchFamily="18" charset="-122"/>
                <a:ea typeface="Alibaba PuHuiTi R" pitchFamily="18" charset="-122"/>
                <a:cs typeface="Alibaba PuHuiTi R" pitchFamily="18" charset="-122"/>
              </a:rPr>
              <a:t>past_C</a:t>
            </a:r>
            <a:r>
              <a:rPr lang="zh-CN" altLang="en-US" sz="1600" dirty="0">
                <a:latin typeface="Alibaba PuHuiTi R" pitchFamily="18" charset="-122"/>
                <a:ea typeface="Alibaba PuHuiTi R" pitchFamily="18" charset="-122"/>
                <a:cs typeface="Alibaba PuHuiTi R" pitchFamily="18" charset="-122"/>
              </a:rPr>
              <a:t>采取何种策略，要根据利率来做线性规划，从而实现风险定价</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p:txBody>
      </p:sp>
    </p:spTree>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89" y="1671587"/>
            <a:ext cx="6983315" cy="4511040"/>
          </a:xfrm>
        </p:spPr>
        <p:txBody>
          <a:bodyPr/>
          <a:lstStyle/>
          <a:p>
            <a:r>
              <a:rPr lang="zh-CN" altLang="en-US" dirty="0"/>
              <a:t>业务规则挖掘</a:t>
            </a:r>
            <a:endParaRPr lang="en-US" altLang="zh-CN" dirty="0"/>
          </a:p>
          <a:p>
            <a:pPr lvl="1"/>
            <a:r>
              <a:rPr lang="zh-CN" altLang="en-US" b="0" dirty="0"/>
              <a:t>风险规避手段：</a:t>
            </a:r>
            <a:r>
              <a:rPr lang="en-US" altLang="zh-CN" b="0" dirty="0"/>
              <a:t>AI</a:t>
            </a:r>
            <a:r>
              <a:rPr lang="zh-CN" altLang="en-US" b="0" dirty="0"/>
              <a:t>模型 </a:t>
            </a:r>
            <a:r>
              <a:rPr lang="en-US" altLang="zh-CN" b="0" dirty="0"/>
              <a:t>vs. </a:t>
            </a:r>
            <a:r>
              <a:rPr lang="zh-CN" altLang="en-US" b="0" dirty="0"/>
              <a:t>规则</a:t>
            </a:r>
          </a:p>
          <a:p>
            <a:pPr lvl="1"/>
            <a:r>
              <a:rPr lang="zh-CN" altLang="en-US" b="0" dirty="0"/>
              <a:t>规则使用逻辑判断对客户进行风险分类。</a:t>
            </a:r>
          </a:p>
          <a:p>
            <a:pPr marL="895350" lvl="1" indent="-285750">
              <a:buFont typeface="Wingdings" panose="05000000000000000000" pitchFamily="2" charset="2"/>
              <a:buChar char="l"/>
            </a:pPr>
            <a:r>
              <a:rPr lang="zh-CN" altLang="en-US" b="0" dirty="0"/>
              <a:t>例如：多头借贷数量是否超过一定数量。</a:t>
            </a:r>
          </a:p>
          <a:p>
            <a:pPr lvl="1"/>
            <a:r>
              <a:rPr lang="zh-CN" altLang="en-US" b="0" dirty="0"/>
              <a:t>规则的优势：快速、直观，但可能相对简单。</a:t>
            </a:r>
          </a:p>
          <a:p>
            <a:pPr lvl="1"/>
            <a:r>
              <a:rPr lang="en-US" altLang="zh-CN" b="0" dirty="0"/>
              <a:t>AI</a:t>
            </a:r>
            <a:r>
              <a:rPr lang="zh-CN" altLang="en-US" b="0" dirty="0"/>
              <a:t>模型：灵活、复杂，更适合高精度场景。</a:t>
            </a:r>
          </a:p>
          <a:p>
            <a:pPr lvl="1"/>
            <a:r>
              <a:rPr lang="zh-CN" altLang="en-US" b="0" dirty="0"/>
              <a:t>决策树：适合于规则挖掘。</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本案例中，为什么选择决策树模型进行规则挖掘而不是其他模型？</a:t>
            </a:r>
          </a:p>
        </p:txBody>
      </p:sp>
      <p:sp>
        <p:nvSpPr>
          <p:cNvPr id="5" name="文本占位符 4"/>
          <p:cNvSpPr>
            <a:spLocks noGrp="1"/>
          </p:cNvSpPr>
          <p:nvPr>
            <p:ph type="body" sz="quarter" idx="11"/>
          </p:nvPr>
        </p:nvSpPr>
        <p:spPr/>
        <p:txBody>
          <a:bodyPr/>
          <a:lstStyle/>
          <a:p>
            <a:pPr algn="l">
              <a:buFont typeface="+mj-lt"/>
              <a:buAutoNum type="arabicPeriod"/>
            </a:pPr>
            <a:r>
              <a:rPr lang="zh-CN" altLang="en-US" b="1" i="0" dirty="0">
                <a:solidFill>
                  <a:srgbClr val="374151"/>
                </a:solidFill>
                <a:effectLst/>
                <a:latin typeface="Söhne"/>
              </a:rPr>
              <a:t>直观</a:t>
            </a:r>
            <a:r>
              <a:rPr lang="en-US" altLang="zh-CN" b="1" i="0" dirty="0">
                <a:solidFill>
                  <a:srgbClr val="374151"/>
                </a:solidFill>
                <a:effectLst/>
                <a:latin typeface="Söhne"/>
              </a:rPr>
              <a:t>/</a:t>
            </a:r>
            <a:r>
              <a:rPr lang="zh-CN" altLang="en-US" b="1" i="0" dirty="0">
                <a:solidFill>
                  <a:srgbClr val="374151"/>
                </a:solidFill>
                <a:effectLst/>
                <a:latin typeface="Söhne"/>
              </a:rPr>
              <a:t>可解释</a:t>
            </a:r>
            <a:r>
              <a:rPr lang="zh-CN" altLang="en-US" b="0" i="0" dirty="0">
                <a:solidFill>
                  <a:srgbClr val="374151"/>
                </a:solidFill>
                <a:effectLst/>
                <a:latin typeface="Söhne"/>
              </a:rPr>
              <a:t>：决策树模型的结果非常直观，可以轻易地转化为业务规则。每一个决策节点都基于某个特征的某个值进行分裂，这与业务规则的形式非常相似。对于风控和其他类似的业务场景，模型的可解释性是非常重要的，这有助于业务人员理解和信任模型</a:t>
            </a:r>
            <a:endParaRPr lang="en-US" altLang="zh-CN" b="0" i="0" dirty="0">
              <a:solidFill>
                <a:srgbClr val="374151"/>
              </a:solidFill>
              <a:effectLst/>
              <a:latin typeface="Söhne"/>
            </a:endParaRPr>
          </a:p>
          <a:p>
            <a:pPr algn="l">
              <a:buFont typeface="+mj-lt"/>
              <a:buAutoNum type="arabicPeriod"/>
            </a:pPr>
            <a:r>
              <a:rPr lang="zh-CN" altLang="en-US" b="1" i="0" dirty="0">
                <a:solidFill>
                  <a:srgbClr val="374151"/>
                </a:solidFill>
                <a:effectLst/>
                <a:latin typeface="Söhne"/>
              </a:rPr>
              <a:t>简单</a:t>
            </a:r>
            <a:r>
              <a:rPr lang="zh-CN" altLang="en-US" b="0" i="0" dirty="0">
                <a:solidFill>
                  <a:srgbClr val="374151"/>
                </a:solidFill>
                <a:effectLst/>
                <a:latin typeface="Söhne"/>
              </a:rPr>
              <a:t>：与其他复杂的机器学习模型相比，决策树更简单。它不需要复杂的参数调整或预处理，而且训练速度快。</a:t>
            </a:r>
          </a:p>
          <a:p>
            <a:pPr algn="l">
              <a:buFont typeface="+mj-lt"/>
              <a:buAutoNum type="arabicPeriod"/>
            </a:pPr>
            <a:r>
              <a:rPr lang="zh-CN" altLang="en-US" b="1" i="0" dirty="0">
                <a:solidFill>
                  <a:srgbClr val="374151"/>
                </a:solidFill>
                <a:effectLst/>
                <a:latin typeface="Söhne"/>
              </a:rPr>
              <a:t>灵活</a:t>
            </a:r>
            <a:r>
              <a:rPr lang="zh-CN" altLang="en-US" b="0" i="0" dirty="0">
                <a:solidFill>
                  <a:srgbClr val="374151"/>
                </a:solidFill>
                <a:effectLst/>
                <a:latin typeface="Söhne"/>
              </a:rPr>
              <a:t>：决策树能够处理数值型和分类型特征，同时也能处理缺失值。</a:t>
            </a:r>
          </a:p>
          <a:p>
            <a:pPr algn="l">
              <a:buFont typeface="+mj-lt"/>
              <a:buAutoNum type="arabicPeriod"/>
            </a:pPr>
            <a:r>
              <a:rPr lang="zh-CN" altLang="en-US" b="1" i="0" dirty="0">
                <a:solidFill>
                  <a:srgbClr val="374151"/>
                </a:solidFill>
                <a:effectLst/>
                <a:latin typeface="Söhne"/>
              </a:rPr>
              <a:t>高效的特征选择</a:t>
            </a:r>
            <a:r>
              <a:rPr lang="zh-CN" altLang="en-US" b="0" i="0" dirty="0">
                <a:solidFill>
                  <a:srgbClr val="374151"/>
                </a:solidFill>
                <a:effectLst/>
                <a:latin typeface="Söhne"/>
              </a:rPr>
              <a:t>：决策树在构建过程中会进行特征选择，自动地选择出对目标变量有高预测能力的特征。这可以作为一个特征选择的工具，为后续的模型或者规则提供参考。</a:t>
            </a:r>
          </a:p>
          <a:p>
            <a:pPr algn="l">
              <a:buFont typeface="+mj-lt"/>
              <a:buAutoNum type="arabicPeriod"/>
            </a:pPr>
            <a:r>
              <a:rPr lang="zh-CN" altLang="en-US" b="1" dirty="0">
                <a:solidFill>
                  <a:srgbClr val="374151"/>
                </a:solidFill>
                <a:latin typeface="Söhne"/>
              </a:rPr>
              <a:t>运行效率高</a:t>
            </a:r>
            <a:r>
              <a:rPr lang="zh-CN" altLang="en-US" b="0" i="0" dirty="0">
                <a:solidFill>
                  <a:srgbClr val="374151"/>
                </a:solidFill>
                <a:effectLst/>
                <a:latin typeface="Söhne"/>
              </a:rPr>
              <a:t>：决策树可以迅速地为业务提供决策支持，而不需要等待复杂模型的输出结果。</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dirty="0">
                <a:solidFill>
                  <a:srgbClr val="262626"/>
                </a:solidFill>
              </a:rPr>
              <a:t>申请借款</a:t>
            </a:r>
            <a:r>
              <a:rPr lang="en-US" altLang="zh-CN" dirty="0">
                <a:solidFill>
                  <a:srgbClr val="262626"/>
                </a:solidFill>
              </a:rPr>
              <a:t>-&gt;</a:t>
            </a:r>
            <a:r>
              <a:rPr lang="zh-CN" altLang="en-US" dirty="0">
                <a:solidFill>
                  <a:srgbClr val="262626"/>
                </a:solidFill>
              </a:rPr>
              <a:t>放款给客户</a:t>
            </a:r>
            <a:r>
              <a:rPr lang="en-US" altLang="zh-CN" dirty="0">
                <a:solidFill>
                  <a:srgbClr val="262626"/>
                </a:solidFill>
              </a:rPr>
              <a:t>-&gt;</a:t>
            </a:r>
            <a:r>
              <a:rPr lang="zh-CN" altLang="en-US" dirty="0">
                <a:solidFill>
                  <a:srgbClr val="262626"/>
                </a:solidFill>
              </a:rPr>
              <a:t>客户还款</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表格 1"/>
          <p:cNvGraphicFramePr>
            <a:graphicFrameLocks noGrp="1"/>
          </p:cNvGraphicFramePr>
          <p:nvPr/>
        </p:nvGraphicFramePr>
        <p:xfrm>
          <a:off x="977265" y="2295545"/>
          <a:ext cx="8896350" cy="1790700"/>
        </p:xfrm>
        <a:graphic>
          <a:graphicData uri="http://schemas.openxmlformats.org/drawingml/2006/table">
            <a:tbl>
              <a:tblPr/>
              <a:tblGrid>
                <a:gridCol w="4448175">
                  <a:extLst>
                    <a:ext uri="{9D8B030D-6E8A-4147-A177-3AD203B41FA5}">
                      <a16:colId xmlns:a16="http://schemas.microsoft.com/office/drawing/2014/main" val="20000"/>
                    </a:ext>
                  </a:extLst>
                </a:gridCol>
                <a:gridCol w="4448175">
                  <a:extLst>
                    <a:ext uri="{9D8B030D-6E8A-4147-A177-3AD203B41FA5}">
                      <a16:colId xmlns:a16="http://schemas.microsoft.com/office/drawing/2014/main" val="20001"/>
                    </a:ext>
                  </a:extLst>
                </a:gridCol>
              </a:tblGrid>
              <a:tr h="0">
                <a:tc>
                  <a:txBody>
                    <a:bodyPr/>
                    <a:lstStyle/>
                    <a:p>
                      <a:r>
                        <a:rPr lang="zh-CN" altLang="en-US" sz="1600" b="0" i="0" dirty="0">
                          <a:effectLst/>
                          <a:latin typeface="Alibaba PuHuiTi R" pitchFamily="18" charset="-122"/>
                          <a:ea typeface="Alibaba PuHuiTi R" pitchFamily="18" charset="-122"/>
                          <a:cs typeface="Alibaba PuHuiTi R" pitchFamily="18" charset="-122"/>
                        </a:rPr>
                        <a:t>额度</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500~3000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利率</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ltLang="zh-CN" sz="1600" b="0" i="0">
                          <a:effectLst/>
                          <a:latin typeface="Alibaba PuHuiTi R" pitchFamily="18" charset="-122"/>
                          <a:ea typeface="Alibaba PuHuiTi R" pitchFamily="18" charset="-122"/>
                          <a:cs typeface="Alibaba PuHuiTi R" pitchFamily="18" charset="-122"/>
                        </a:rPr>
                        <a:t>24%~36%</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期限</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altLang="zh-CN" sz="1600" b="0" i="0">
                          <a:effectLst/>
                          <a:latin typeface="Alibaba PuHuiTi R" pitchFamily="18" charset="-122"/>
                          <a:ea typeface="Alibaba PuHuiTi R" pitchFamily="18" charset="-122"/>
                          <a:cs typeface="Alibaba PuHuiTi R" pitchFamily="18" charset="-122"/>
                        </a:rPr>
                        <a:t>714</a:t>
                      </a:r>
                      <a:r>
                        <a:rPr lang="zh-CN" altLang="en-US" sz="1600" b="0" i="0">
                          <a:effectLst/>
                          <a:latin typeface="Alibaba PuHuiTi R" pitchFamily="18" charset="-122"/>
                          <a:ea typeface="Alibaba PuHuiTi R" pitchFamily="18" charset="-122"/>
                          <a:cs typeface="Alibaba PuHuiTi R" pitchFamily="18" charset="-122"/>
                        </a:rPr>
                        <a:t>，</a:t>
                      </a:r>
                      <a:r>
                        <a:rPr lang="en-US" altLang="zh-CN" sz="1600" b="0" i="0">
                          <a:effectLst/>
                          <a:latin typeface="Alibaba PuHuiTi R" pitchFamily="18" charset="-122"/>
                          <a:ea typeface="Alibaba PuHuiTi R" pitchFamily="18" charset="-122"/>
                          <a:cs typeface="Alibaba PuHuiTi R" pitchFamily="18" charset="-122"/>
                        </a:rPr>
                        <a:t>30</a:t>
                      </a:r>
                      <a:r>
                        <a:rPr lang="zh-CN" altLang="en-US" sz="1600" b="0" i="0">
                          <a:effectLst/>
                          <a:latin typeface="Alibaba PuHuiTi R" pitchFamily="18" charset="-122"/>
                          <a:ea typeface="Alibaba PuHuiTi R" pitchFamily="18" charset="-122"/>
                          <a:cs typeface="Alibaba PuHuiTi R" pitchFamily="18" charset="-122"/>
                        </a:rPr>
                        <a:t>天</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放款形式</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a:effectLst/>
                          <a:latin typeface="Alibaba PuHuiTi R" pitchFamily="18" charset="-122"/>
                          <a:ea typeface="Alibaba PuHuiTi R" pitchFamily="18" charset="-122"/>
                          <a:cs typeface="Alibaba PuHuiTi R" pitchFamily="18" charset="-122"/>
                        </a:rPr>
                        <a:t>借给现金，不限场景</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zh-CN" altLang="en-US" sz="1600" b="0" i="0">
                          <a:effectLst/>
                          <a:latin typeface="Alibaba PuHuiTi R" pitchFamily="18" charset="-122"/>
                          <a:ea typeface="Alibaba PuHuiTi R" pitchFamily="18" charset="-122"/>
                          <a:cs typeface="Alibaba PuHuiTi R" pitchFamily="18" charset="-122"/>
                        </a:rPr>
                        <a:t>可选功能</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订单展期</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dirty="0">
                <a:solidFill>
                  <a:srgbClr val="262626"/>
                </a:solidFill>
              </a:rPr>
              <a:t>授信额度不等于实际可借款额度</a:t>
            </a:r>
            <a:endParaRPr lang="en-US" altLang="zh-CN" dirty="0">
              <a:solidFill>
                <a:srgbClr val="262626"/>
              </a:solidFill>
            </a:endParaRPr>
          </a:p>
          <a:p>
            <a:pPr marL="0" indent="0">
              <a:buNone/>
            </a:pPr>
            <a:endParaRPr lang="zh-CN" altLang="en-US" dirty="0">
              <a:solidFill>
                <a:srgbClr val="262626"/>
              </a:solidFill>
            </a:endParaRP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现金贷、消费贷不同产品额度</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808" y="1057013"/>
            <a:ext cx="4372459" cy="554092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dirty="0">
                <a:solidFill>
                  <a:srgbClr val="262626"/>
                </a:solidFill>
              </a:rPr>
              <a:t>国有银行的利率区间下限均为“</a:t>
            </a:r>
            <a:r>
              <a:rPr lang="en-US" altLang="zh-CN" dirty="0">
                <a:solidFill>
                  <a:srgbClr val="262626"/>
                </a:solidFill>
              </a:rPr>
              <a:t>3”</a:t>
            </a:r>
            <a:r>
              <a:rPr lang="zh-CN" altLang="en-US" dirty="0">
                <a:solidFill>
                  <a:srgbClr val="262626"/>
                </a:solidFill>
              </a:rPr>
              <a:t>字头起步</a:t>
            </a:r>
            <a:endParaRPr lang="en-US" altLang="zh-CN" dirty="0">
              <a:solidFill>
                <a:srgbClr val="262626"/>
              </a:solidFill>
            </a:endParaRPr>
          </a:p>
          <a:p>
            <a:pPr marL="276225" indent="-276225"/>
            <a:r>
              <a:rPr lang="zh-CN" altLang="en-US" dirty="0">
                <a:solidFill>
                  <a:srgbClr val="262626"/>
                </a:solidFill>
              </a:rPr>
              <a:t>股份银行利率差异较大</a:t>
            </a:r>
            <a:endParaRPr lang="en-US" altLang="zh-CN" dirty="0">
              <a:solidFill>
                <a:srgbClr val="262626"/>
              </a:solidFill>
            </a:endParaRPr>
          </a:p>
          <a:p>
            <a:pPr marL="276225" indent="-276225"/>
            <a:r>
              <a:rPr lang="zh-CN" altLang="en-US" dirty="0"/>
              <a:t>不少银行以限时优惠、发放优惠券等方式，对利率进行减免。</a:t>
            </a:r>
            <a:endParaRPr lang="en-US" altLang="zh-CN" dirty="0"/>
          </a:p>
          <a:p>
            <a:pPr marL="276225" indent="-276225"/>
            <a:r>
              <a:rPr lang="zh-CN" altLang="en-US" dirty="0"/>
              <a:t>持牌消费金融公司方面，由于客户群是长尾用户，利率相对较高</a:t>
            </a:r>
            <a:endParaRPr lang="en-US" altLang="zh-CN" dirty="0"/>
          </a:p>
          <a:p>
            <a:pPr marL="276225" indent="-276225"/>
            <a:r>
              <a:rPr lang="zh-CN" altLang="en-US" dirty="0"/>
              <a:t>消费贷利率一般较高</a:t>
            </a:r>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a:t>
            </a:r>
            <a:r>
              <a:rPr kumimoji="1" lang="en-US" altLang="zh-CN" dirty="0">
                <a:solidFill>
                  <a:srgbClr val="404040"/>
                </a:solidFill>
              </a:rPr>
              <a:t>/</a:t>
            </a:r>
            <a:r>
              <a:rPr kumimoji="1" lang="zh-CN" altLang="en-US" dirty="0">
                <a:solidFill>
                  <a:srgbClr val="404040"/>
                </a:solidFill>
              </a:rPr>
              <a:t>消费贷不同产品利率</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658" y="1289345"/>
            <a:ext cx="3777782" cy="514664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dirty="0">
                <a:solidFill>
                  <a:srgbClr val="262626"/>
                </a:solidFill>
              </a:rPr>
              <a:t>银行主流为</a:t>
            </a:r>
            <a:r>
              <a:rPr lang="en-US" altLang="zh-CN" dirty="0">
                <a:solidFill>
                  <a:srgbClr val="262626"/>
                </a:solidFill>
              </a:rPr>
              <a:t>3</a:t>
            </a:r>
            <a:r>
              <a:rPr lang="zh-CN" altLang="en-US" dirty="0">
                <a:solidFill>
                  <a:srgbClr val="262626"/>
                </a:solidFill>
              </a:rPr>
              <a:t>年期</a:t>
            </a:r>
            <a:endParaRPr lang="en-US" altLang="zh-CN" dirty="0">
              <a:solidFill>
                <a:srgbClr val="262626"/>
              </a:solidFill>
            </a:endParaRPr>
          </a:p>
          <a:p>
            <a:pPr marL="276225" indent="-276225"/>
            <a:r>
              <a:rPr lang="zh-CN" altLang="en-US" dirty="0">
                <a:solidFill>
                  <a:srgbClr val="262626"/>
                </a:solidFill>
              </a:rPr>
              <a:t>持牌消费金融公司最灵活</a:t>
            </a:r>
            <a:endParaRPr lang="en-US" altLang="zh-CN" dirty="0">
              <a:solidFill>
                <a:srgbClr val="262626"/>
              </a:solidFill>
            </a:endParaRPr>
          </a:p>
          <a:p>
            <a:pPr marL="276225" indent="-276225"/>
            <a:r>
              <a:rPr lang="zh-CN" altLang="en-US" dirty="0">
                <a:solidFill>
                  <a:srgbClr val="262626"/>
                </a:solidFill>
              </a:rPr>
              <a:t>互联网银行、电商平台没有优势</a:t>
            </a:r>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a:t>
            </a:r>
            <a:r>
              <a:rPr kumimoji="1" lang="en-US" altLang="zh-CN" dirty="0">
                <a:solidFill>
                  <a:srgbClr val="404040"/>
                </a:solidFill>
              </a:rPr>
              <a:t>/</a:t>
            </a:r>
            <a:r>
              <a:rPr kumimoji="1" lang="zh-CN" altLang="en-US" dirty="0">
                <a:solidFill>
                  <a:srgbClr val="404040"/>
                </a:solidFill>
              </a:rPr>
              <a:t>消费贷不同产品贷款期限</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200" y="1121853"/>
            <a:ext cx="4677200" cy="5130304"/>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AD2B26"/>
                </a:solidFill>
              </a:rPr>
              <a:t>金融风控相关业务介绍</a:t>
            </a:r>
            <a:endParaRPr lang="en-US" altLang="zh-CN" dirty="0">
              <a:solidFill>
                <a:srgbClr val="AD2B26"/>
              </a:solidFill>
            </a:endParaRPr>
          </a:p>
          <a:p>
            <a:r>
              <a:rPr lang="zh-CN" altLang="en-US" dirty="0"/>
              <a:t> 风控业务报表</a:t>
            </a:r>
            <a:endParaRPr lang="en-US" altLang="zh-CN" dirty="0"/>
          </a:p>
          <a:p>
            <a:r>
              <a:rPr lang="zh-CN" altLang="en-US" dirty="0"/>
              <a:t> 风控建模概述</a:t>
            </a:r>
          </a:p>
          <a:p>
            <a:r>
              <a:rPr lang="zh-CN" altLang="en-US" dirty="0"/>
              <a:t>金融风控特征工程</a:t>
            </a:r>
            <a:r>
              <a:rPr lang="en-US" altLang="zh-CN" dirty="0"/>
              <a:t>_</a:t>
            </a:r>
            <a:r>
              <a:rPr lang="zh-CN" altLang="en-US" dirty="0"/>
              <a:t>特征构造</a:t>
            </a:r>
          </a:p>
          <a:p>
            <a:r>
              <a:rPr lang="zh-CN" altLang="en-US" dirty="0"/>
              <a:t>金融风控特征工程</a:t>
            </a:r>
            <a:r>
              <a:rPr lang="en-US" altLang="zh-CN" dirty="0"/>
              <a:t>_</a:t>
            </a:r>
            <a:r>
              <a:rPr lang="zh-CN" altLang="en-US" dirty="0"/>
              <a:t>特征评估与筛选</a:t>
            </a:r>
          </a:p>
          <a:p>
            <a:r>
              <a:rPr lang="zh-CN" altLang="en-US" dirty="0"/>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dirty="0">
                <a:solidFill>
                  <a:srgbClr val="262626"/>
                </a:solidFill>
              </a:rPr>
              <a:t>等额本息最普遍</a:t>
            </a:r>
            <a:endParaRPr lang="en-US" altLang="zh-CN" dirty="0">
              <a:solidFill>
                <a:srgbClr val="262626"/>
              </a:solidFill>
            </a:endParaRPr>
          </a:p>
          <a:p>
            <a:pPr marL="276225" indent="-276225"/>
            <a:r>
              <a:rPr lang="zh-CN" altLang="en-US" dirty="0">
                <a:solidFill>
                  <a:srgbClr val="262626"/>
                </a:solidFill>
              </a:rPr>
              <a:t>持牌消费金融公司最灵活</a:t>
            </a:r>
            <a:endParaRPr lang="en-US" altLang="zh-CN" dirty="0">
              <a:solidFill>
                <a:srgbClr val="262626"/>
              </a:solidFill>
            </a:endParaRPr>
          </a:p>
          <a:p>
            <a:pPr marL="276225" indent="-276225"/>
            <a:r>
              <a:rPr lang="zh-CN" altLang="en-US" dirty="0">
                <a:solidFill>
                  <a:srgbClr val="262626"/>
                </a:solidFill>
              </a:rPr>
              <a:t>互联网银行、电商平台没有优势</a:t>
            </a:r>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a:t>
            </a:r>
            <a:r>
              <a:rPr kumimoji="1" lang="en-US" altLang="zh-CN" dirty="0">
                <a:solidFill>
                  <a:srgbClr val="404040"/>
                </a:solidFill>
              </a:rPr>
              <a:t>/</a:t>
            </a:r>
            <a:r>
              <a:rPr kumimoji="1" lang="zh-CN" altLang="en-US" dirty="0">
                <a:solidFill>
                  <a:srgbClr val="404040"/>
                </a:solidFill>
              </a:rPr>
              <a:t>消费贷不同产品还款方式</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299" y="1641971"/>
            <a:ext cx="7652903" cy="436454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710881" y="1465514"/>
            <a:ext cx="10749598" cy="1596939"/>
          </a:xfrm>
        </p:spPr>
        <p:txBody>
          <a:bodyPr/>
          <a:lstStyle/>
          <a:p>
            <a:pPr marL="276225" indent="-276225"/>
            <a:r>
              <a:rPr lang="zh-CN" altLang="en-US" b="0" i="0" dirty="0">
                <a:solidFill>
                  <a:srgbClr val="252525"/>
                </a:solidFill>
                <a:effectLst/>
                <a:latin typeface="FZLanTingHei-R-GBK"/>
              </a:rPr>
              <a:t>商业银行</a:t>
            </a:r>
            <a:r>
              <a:rPr lang="en-US" altLang="zh-CN" b="0" i="0" dirty="0">
                <a:solidFill>
                  <a:srgbClr val="252525"/>
                </a:solidFill>
                <a:effectLst/>
                <a:latin typeface="FZLanTingHei-R-GBK"/>
              </a:rPr>
              <a:t>: </a:t>
            </a:r>
            <a:r>
              <a:rPr lang="zh-CN" altLang="en-US" b="0" i="0" dirty="0">
                <a:solidFill>
                  <a:srgbClr val="252525"/>
                </a:solidFill>
                <a:effectLst/>
                <a:latin typeface="FZLanTingHei-R-GBK"/>
              </a:rPr>
              <a:t>建设银行“快贷”</a:t>
            </a:r>
            <a:r>
              <a:rPr lang="zh-CN" altLang="en-US" dirty="0">
                <a:solidFill>
                  <a:srgbClr val="252525"/>
                </a:solidFill>
                <a:latin typeface="FZLanTingHei-R-GBK"/>
              </a:rPr>
              <a:t>，</a:t>
            </a:r>
            <a:r>
              <a:rPr lang="zh-CN" altLang="en-US" b="0" i="0" dirty="0">
                <a:solidFill>
                  <a:srgbClr val="252525"/>
                </a:solidFill>
                <a:effectLst/>
                <a:latin typeface="FZLanTingHei-R-GBK"/>
              </a:rPr>
              <a:t>从申请到支用全流程约在</a:t>
            </a:r>
            <a:r>
              <a:rPr lang="en-US" altLang="zh-CN" b="0" i="0" dirty="0">
                <a:solidFill>
                  <a:srgbClr val="252525"/>
                </a:solidFill>
                <a:effectLst/>
                <a:latin typeface="FZLanTingHei-R-GBK"/>
              </a:rPr>
              <a:t>5</a:t>
            </a:r>
            <a:r>
              <a:rPr lang="zh-CN" altLang="en-US" b="0" i="0" dirty="0">
                <a:solidFill>
                  <a:srgbClr val="252525"/>
                </a:solidFill>
                <a:effectLst/>
                <a:latin typeface="FZLanTingHei-R-GBK"/>
              </a:rPr>
              <a:t>分</a:t>
            </a:r>
            <a:r>
              <a:rPr lang="en-US" altLang="zh-CN" b="0" i="0" dirty="0">
                <a:solidFill>
                  <a:srgbClr val="252525"/>
                </a:solidFill>
                <a:effectLst/>
                <a:latin typeface="FZLanTingHei-R-GBK"/>
              </a:rPr>
              <a:t>30</a:t>
            </a:r>
            <a:r>
              <a:rPr lang="zh-CN" altLang="en-US" b="0" i="0" dirty="0">
                <a:solidFill>
                  <a:srgbClr val="252525"/>
                </a:solidFill>
                <a:effectLst/>
                <a:latin typeface="FZLanTingHei-R-GBK"/>
              </a:rPr>
              <a:t>秒</a:t>
            </a:r>
            <a:r>
              <a:rPr lang="zh-CN" altLang="en-US" dirty="0">
                <a:solidFill>
                  <a:srgbClr val="252525"/>
                </a:solidFill>
                <a:latin typeface="FZLanTingHei-R-GBK"/>
              </a:rPr>
              <a:t>，</a:t>
            </a:r>
            <a:r>
              <a:rPr lang="zh-CN" altLang="en-US" b="0" i="0" dirty="0">
                <a:solidFill>
                  <a:srgbClr val="252525"/>
                </a:solidFill>
                <a:effectLst/>
                <a:latin typeface="FZLanTingHei-R-GBK"/>
              </a:rPr>
              <a:t>招商银行“闪电贷”从申请到到账约需</a:t>
            </a:r>
            <a:r>
              <a:rPr lang="en-US" altLang="zh-CN" b="0" i="0" dirty="0">
                <a:solidFill>
                  <a:srgbClr val="252525"/>
                </a:solidFill>
                <a:effectLst/>
                <a:latin typeface="FZLanTingHei-R-GBK"/>
              </a:rPr>
              <a:t>2</a:t>
            </a:r>
            <a:r>
              <a:rPr lang="zh-CN" altLang="en-US" b="0" i="0" dirty="0">
                <a:solidFill>
                  <a:srgbClr val="252525"/>
                </a:solidFill>
                <a:effectLst/>
                <a:latin typeface="FZLanTingHei-R-GBK"/>
              </a:rPr>
              <a:t>分钟</a:t>
            </a:r>
            <a:r>
              <a:rPr lang="en-US" altLang="zh-CN" b="0" i="0" dirty="0">
                <a:solidFill>
                  <a:srgbClr val="252525"/>
                </a:solidFill>
                <a:effectLst/>
                <a:latin typeface="FZLanTingHei-R-GBK"/>
              </a:rPr>
              <a:t>44</a:t>
            </a:r>
            <a:r>
              <a:rPr lang="zh-CN" altLang="en-US" b="0" i="0" dirty="0">
                <a:solidFill>
                  <a:srgbClr val="252525"/>
                </a:solidFill>
                <a:effectLst/>
                <a:latin typeface="FZLanTingHei-R-GBK"/>
              </a:rPr>
              <a:t>秒</a:t>
            </a:r>
            <a:endParaRPr lang="en-US" altLang="zh-CN" b="0" i="0" dirty="0">
              <a:solidFill>
                <a:srgbClr val="252525"/>
              </a:solidFill>
              <a:effectLst/>
              <a:latin typeface="FZLanTingHei-R-GBK"/>
            </a:endParaRPr>
          </a:p>
          <a:p>
            <a:pPr marL="276225" indent="-276225"/>
            <a:r>
              <a:rPr lang="zh-CN" altLang="en-US" b="0" i="0" dirty="0">
                <a:solidFill>
                  <a:srgbClr val="252525"/>
                </a:solidFill>
                <a:effectLst/>
                <a:latin typeface="FZLanTingHei-R-GBK"/>
              </a:rPr>
              <a:t>消费金融</a:t>
            </a:r>
            <a:r>
              <a:rPr lang="zh-CN" altLang="en-US" dirty="0">
                <a:solidFill>
                  <a:srgbClr val="252525"/>
                </a:solidFill>
                <a:latin typeface="FZLanTingHei-R-GBK"/>
              </a:rPr>
              <a:t>：</a:t>
            </a:r>
            <a:r>
              <a:rPr lang="zh-CN" altLang="en-US" b="0" i="0" dirty="0">
                <a:solidFill>
                  <a:srgbClr val="252525"/>
                </a:solidFill>
                <a:effectLst/>
                <a:latin typeface="FZLanTingHei-R-GBK"/>
              </a:rPr>
              <a:t>中邮消费金融为了防诈骗，让用户只能选择延迟</a:t>
            </a:r>
            <a:r>
              <a:rPr lang="en-US" altLang="zh-CN" b="0" i="0" dirty="0">
                <a:solidFill>
                  <a:srgbClr val="252525"/>
                </a:solidFill>
                <a:effectLst/>
                <a:latin typeface="FZLanTingHei-R-GBK"/>
              </a:rPr>
              <a:t>30</a:t>
            </a:r>
            <a:r>
              <a:rPr lang="zh-CN" altLang="en-US" b="0" i="0" dirty="0">
                <a:solidFill>
                  <a:srgbClr val="252525"/>
                </a:solidFill>
                <a:effectLst/>
                <a:latin typeface="FZLanTingHei-R-GBK"/>
              </a:rPr>
              <a:t>分钟放款，全程时间延长为超</a:t>
            </a:r>
            <a:r>
              <a:rPr lang="en-US" altLang="zh-CN" b="0" i="0" dirty="0">
                <a:solidFill>
                  <a:srgbClr val="252525"/>
                </a:solidFill>
                <a:effectLst/>
                <a:latin typeface="FZLanTingHei-R-GBK"/>
              </a:rPr>
              <a:t>30</a:t>
            </a:r>
            <a:r>
              <a:rPr lang="zh-CN" altLang="en-US" b="0" i="0" dirty="0">
                <a:solidFill>
                  <a:srgbClr val="252525"/>
                </a:solidFill>
                <a:effectLst/>
                <a:latin typeface="FZLanTingHei-R-GBK"/>
              </a:rPr>
              <a:t>分钟</a:t>
            </a:r>
            <a:endParaRPr lang="en-US" altLang="zh-CN" b="0" i="0" dirty="0">
              <a:solidFill>
                <a:srgbClr val="252525"/>
              </a:solidFill>
              <a:effectLst/>
              <a:latin typeface="FZLanTingHei-R-GBK"/>
            </a:endParaRPr>
          </a:p>
          <a:p>
            <a:pPr marL="276225" indent="-276225"/>
            <a:r>
              <a:rPr lang="zh-CN" altLang="en-US" dirty="0">
                <a:solidFill>
                  <a:srgbClr val="252525"/>
                </a:solidFill>
                <a:latin typeface="FZLanTingHei-R-GBK"/>
              </a:rPr>
              <a:t>互联网：借呗</a:t>
            </a:r>
            <a:r>
              <a:rPr lang="en-US" altLang="zh-CN" dirty="0">
                <a:solidFill>
                  <a:srgbClr val="252525"/>
                </a:solidFill>
                <a:latin typeface="FZLanTingHei-R-GBK"/>
              </a:rPr>
              <a:t>1</a:t>
            </a:r>
            <a:r>
              <a:rPr lang="zh-CN" altLang="en-US" dirty="0">
                <a:solidFill>
                  <a:srgbClr val="252525"/>
                </a:solidFill>
                <a:latin typeface="FZLanTingHei-R-GBK"/>
              </a:rPr>
              <a:t>分钟左右</a:t>
            </a:r>
            <a:endParaRPr lang="en-US" altLang="zh-CN" dirty="0">
              <a:solidFill>
                <a:srgbClr val="252525"/>
              </a:solidFill>
              <a:latin typeface="FZLanTingHei-R-GBK"/>
            </a:endParaRPr>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现金贷</a:t>
            </a:r>
            <a:r>
              <a:rPr kumimoji="1" lang="en-US" altLang="zh-CN" dirty="0">
                <a:solidFill>
                  <a:srgbClr val="404040"/>
                </a:solidFill>
              </a:rPr>
              <a:t>/</a:t>
            </a:r>
            <a:r>
              <a:rPr kumimoji="1" lang="zh-CN" altLang="en-US" dirty="0">
                <a:solidFill>
                  <a:srgbClr val="404040"/>
                </a:solidFill>
              </a:rPr>
              <a:t>消费贷不同产品放款速度</a:t>
            </a:r>
          </a:p>
        </p:txBody>
      </p:sp>
      <p:sp>
        <p:nvSpPr>
          <p:cNvPr id="9" name="Rectangle 1"/>
          <p:cNvSpPr>
            <a:spLocks noChangeArrowheads="1"/>
          </p:cNvSpPr>
          <p:nvPr/>
        </p:nvSpPr>
        <p:spPr bwMode="auto">
          <a:xfrm>
            <a:off x="2607056" y="1641971"/>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常见信贷产品都有哪些</a:t>
            </a:r>
            <a:r>
              <a:rPr lang="en-US" altLang="zh-CN" dirty="0"/>
              <a:t>?</a:t>
            </a:r>
          </a:p>
          <a:p>
            <a:pPr lvl="1"/>
            <a:r>
              <a:rPr lang="zh-CN" altLang="en-US" b="0" dirty="0">
                <a:latin typeface="Alibaba PuHuiTi R" pitchFamily="18" charset="-122"/>
                <a:ea typeface="Alibaba PuHuiTi R" pitchFamily="18" charset="-122"/>
                <a:cs typeface="Alibaba PuHuiTi R" pitchFamily="18" charset="-122"/>
              </a:rPr>
              <a:t>大额借贷</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有抵押</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房贷</a:t>
            </a:r>
          </a:p>
          <a:p>
            <a:pPr lvl="1"/>
            <a:r>
              <a:rPr lang="zh-CN" altLang="en-US" b="0" dirty="0">
                <a:latin typeface="Alibaba PuHuiTi R" pitchFamily="18" charset="-122"/>
                <a:ea typeface="Alibaba PuHuiTi R" pitchFamily="18" charset="-122"/>
                <a:cs typeface="Alibaba PuHuiTi R" pitchFamily="18" charset="-122"/>
              </a:rPr>
              <a:t>小额借贷</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无抵押</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消费贷</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现金贷</a:t>
            </a:r>
            <a:endParaRPr lang="en-US" altLang="zh-CN" b="0" dirty="0">
              <a:latin typeface="Alibaba PuHuiTi R" pitchFamily="18" charset="-122"/>
              <a:ea typeface="Alibaba PuHuiTi R" pitchFamily="18" charset="-122"/>
              <a:cs typeface="Alibaba PuHuiTi R" pitchFamily="18" charset="-122"/>
            </a:endParaRP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消费贷和现金贷的区别是什么</a:t>
            </a:r>
          </a:p>
        </p:txBody>
      </p:sp>
      <p:sp>
        <p:nvSpPr>
          <p:cNvPr id="5" name="文本占位符 4"/>
          <p:cNvSpPr>
            <a:spLocks noGrp="1"/>
          </p:cNvSpPr>
          <p:nvPr>
            <p:ph type="body" sz="quarter" idx="11"/>
          </p:nvPr>
        </p:nvSpPr>
        <p:spPr/>
        <p:txBody>
          <a:bodyPr/>
          <a:lstStyle/>
          <a:p>
            <a:r>
              <a:rPr lang="zh-CN" altLang="en-US" dirty="0"/>
              <a:t>消费贷有用途限制：通常用于特点的消费目的， 如购买汽车、家电等等，款项直接支付给商家。</a:t>
            </a:r>
            <a:endParaRPr lang="en-US" altLang="zh-CN" dirty="0"/>
          </a:p>
          <a:p>
            <a:r>
              <a:rPr lang="zh-CN" altLang="en-US" dirty="0"/>
              <a:t>现金贷款项直接存入借款人的银行账户，虽也有用途限制， 但对借款人约束相对较弱，风险更大。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017" y="2766218"/>
            <a:ext cx="6654800" cy="1325563"/>
          </a:xfrm>
        </p:spPr>
        <p:txBody>
          <a:bodyPr/>
          <a:lstStyle/>
          <a:p>
            <a:pPr>
              <a:defRPr/>
            </a:pPr>
            <a:r>
              <a:rPr kumimoji="1" lang="zh-CN" altLang="en-US" b="1" dirty="0">
                <a:solidFill>
                  <a:srgbClr val="404040"/>
                </a:solidFill>
                <a:ea typeface="阿里巴巴普惠体" panose="00020600040101010101" pitchFamily="18" charset="-122"/>
                <a:sym typeface="+mn-ea"/>
              </a:rPr>
              <a:t>风控相关术语介绍</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b="1" dirty="0">
                <a:solidFill>
                  <a:srgbClr val="404040"/>
                </a:solidFill>
                <a:ea typeface="阿里巴巴普惠体" panose="00020600040101010101" pitchFamily="18" charset="-122"/>
                <a:sym typeface="+mn-ea"/>
              </a:rPr>
              <a:t>风控相关术语介绍</a:t>
            </a:r>
            <a:endParaRPr kumimoji="1" lang="zh-CN" altLang="en-US" dirty="0">
              <a:solidFill>
                <a:srgbClr val="404040"/>
              </a:solidFill>
            </a:endParaRPr>
          </a:p>
        </p:txBody>
      </p:sp>
      <p:sp>
        <p:nvSpPr>
          <p:cNvPr id="8" name="文本框 7"/>
          <p:cNvSpPr txBox="1"/>
          <p:nvPr/>
        </p:nvSpPr>
        <p:spPr>
          <a:xfrm>
            <a:off x="721200" y="1593232"/>
            <a:ext cx="10749599" cy="3970318"/>
          </a:xfrm>
          <a:prstGeom prst="rect">
            <a:avLst/>
          </a:prstGeom>
          <a:noFill/>
        </p:spPr>
        <p:txBody>
          <a:bodyPr wrap="square">
            <a:spAutoFit/>
          </a:bodyPr>
          <a:lstStyle/>
          <a:p>
            <a:pPr algn="l"/>
            <a:r>
              <a:rPr lang="zh-CN" altLang="en-US" b="1" i="0" dirty="0">
                <a:solidFill>
                  <a:srgbClr val="121212"/>
                </a:solidFill>
                <a:effectLst/>
                <a:latin typeface="-apple-system"/>
              </a:rPr>
              <a:t>账龄</a:t>
            </a:r>
            <a:r>
              <a:rPr lang="en-US" altLang="zh-CN" b="1" i="0" dirty="0">
                <a:solidFill>
                  <a:srgbClr val="121212"/>
                </a:solidFill>
                <a:effectLst/>
                <a:latin typeface="-apple-system"/>
              </a:rPr>
              <a:t>(Month on Book</a:t>
            </a:r>
            <a:r>
              <a:rPr lang="zh-CN" altLang="en-US" b="1" i="0" dirty="0">
                <a:solidFill>
                  <a:srgbClr val="121212"/>
                </a:solidFill>
                <a:effectLst/>
                <a:latin typeface="-apple-system"/>
              </a:rPr>
              <a:t>，</a:t>
            </a:r>
            <a:r>
              <a:rPr lang="en-US" altLang="zh-CN" b="1" i="0" dirty="0">
                <a:solidFill>
                  <a:srgbClr val="121212"/>
                </a:solidFill>
                <a:effectLst/>
                <a:latin typeface="-apple-system"/>
              </a:rPr>
              <a:t>MOB)</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指</a:t>
            </a:r>
            <a:r>
              <a:rPr lang="zh-CN" altLang="en-US" b="1" i="0" dirty="0">
                <a:solidFill>
                  <a:srgbClr val="121212"/>
                </a:solidFill>
                <a:effectLst/>
                <a:latin typeface="-apple-system"/>
              </a:rPr>
              <a:t>资产放款月份</a:t>
            </a:r>
            <a:r>
              <a:rPr lang="zh-CN" altLang="en-US" b="0" i="0" dirty="0">
                <a:solidFill>
                  <a:srgbClr val="121212"/>
                </a:solidFill>
                <a:effectLst/>
                <a:latin typeface="-apple-system"/>
              </a:rPr>
              <a:t>。申贷订单被放款，</a:t>
            </a:r>
            <a:r>
              <a:rPr lang="zh-CN" altLang="en-US" dirty="0">
                <a:solidFill>
                  <a:srgbClr val="121212"/>
                </a:solidFill>
                <a:latin typeface="-apple-system"/>
              </a:rPr>
              <a:t>便</a:t>
            </a:r>
            <a:r>
              <a:rPr lang="zh-CN" altLang="en-US" b="0" i="0" dirty="0">
                <a:solidFill>
                  <a:srgbClr val="121212"/>
                </a:solidFill>
                <a:effectLst/>
                <a:latin typeface="-apple-system"/>
              </a:rPr>
              <a:t>有了账龄和生命周期。</a:t>
            </a:r>
          </a:p>
          <a:p>
            <a:pPr algn="l">
              <a:buFont typeface="Arial" panose="020B0604020202020204" pitchFamily="34" charset="0"/>
              <a:buChar char="•"/>
            </a:pPr>
            <a:r>
              <a:rPr lang="en-US" altLang="zh-CN" b="0" i="0" dirty="0">
                <a:solidFill>
                  <a:srgbClr val="121212"/>
                </a:solidFill>
                <a:effectLst/>
                <a:latin typeface="-apple-system"/>
              </a:rPr>
              <a:t>MOB0</a:t>
            </a:r>
            <a:r>
              <a:rPr lang="zh-CN" altLang="en-US" b="0" i="0" dirty="0">
                <a:solidFill>
                  <a:srgbClr val="121212"/>
                </a:solidFill>
                <a:effectLst/>
                <a:latin typeface="-apple-system"/>
              </a:rPr>
              <a:t>：放款日至当月月底</a:t>
            </a:r>
          </a:p>
          <a:p>
            <a:pPr algn="l">
              <a:buFont typeface="Arial" panose="020B0604020202020204" pitchFamily="34" charset="0"/>
              <a:buChar char="•"/>
            </a:pPr>
            <a:r>
              <a:rPr lang="en-US" altLang="zh-CN" b="0" i="0" dirty="0">
                <a:solidFill>
                  <a:srgbClr val="121212"/>
                </a:solidFill>
                <a:effectLst/>
                <a:latin typeface="-apple-system"/>
              </a:rPr>
              <a:t>MOB1</a:t>
            </a:r>
            <a:r>
              <a:rPr lang="zh-CN" altLang="en-US" b="0" i="0" dirty="0">
                <a:solidFill>
                  <a:srgbClr val="121212"/>
                </a:solidFill>
                <a:effectLst/>
                <a:latin typeface="-apple-system"/>
              </a:rPr>
              <a:t>：放款后第二个完整的月份</a:t>
            </a:r>
          </a:p>
          <a:p>
            <a:pPr algn="l">
              <a:buFont typeface="Arial" panose="020B0604020202020204" pitchFamily="34" charset="0"/>
              <a:buChar char="•"/>
            </a:pPr>
            <a:r>
              <a:rPr lang="en-US" altLang="zh-CN" b="0" i="0" dirty="0">
                <a:solidFill>
                  <a:srgbClr val="121212"/>
                </a:solidFill>
                <a:effectLst/>
                <a:latin typeface="-apple-system"/>
              </a:rPr>
              <a:t>MOB2</a:t>
            </a:r>
            <a:r>
              <a:rPr lang="zh-CN" altLang="en-US" b="0" i="0" dirty="0">
                <a:solidFill>
                  <a:srgbClr val="121212"/>
                </a:solidFill>
                <a:effectLst/>
                <a:latin typeface="-apple-system"/>
              </a:rPr>
              <a:t>：放款后第三个完整的月份</a:t>
            </a:r>
          </a:p>
          <a:p>
            <a:pPr algn="l"/>
            <a:r>
              <a:rPr lang="en-US" altLang="zh-CN" b="1" i="0" dirty="0">
                <a:solidFill>
                  <a:srgbClr val="121212"/>
                </a:solidFill>
                <a:effectLst/>
                <a:latin typeface="-apple-system"/>
              </a:rPr>
              <a:t>MOB</a:t>
            </a:r>
            <a:r>
              <a:rPr lang="zh-CN" altLang="en-US" b="1" i="0" dirty="0">
                <a:solidFill>
                  <a:srgbClr val="121212"/>
                </a:solidFill>
                <a:effectLst/>
                <a:latin typeface="-apple-system"/>
              </a:rPr>
              <a:t>的最大值取决于信贷产品期限</a:t>
            </a:r>
            <a:r>
              <a:rPr lang="zh-CN" altLang="en-US" b="0" i="0" dirty="0">
                <a:solidFill>
                  <a:srgbClr val="121212"/>
                </a:solidFill>
                <a:effectLst/>
                <a:latin typeface="-apple-system"/>
              </a:rPr>
              <a:t>。如果是</a:t>
            </a:r>
            <a:r>
              <a:rPr lang="en-US" altLang="zh-CN" b="0" i="0" dirty="0">
                <a:solidFill>
                  <a:srgbClr val="121212"/>
                </a:solidFill>
                <a:effectLst/>
                <a:latin typeface="-apple-system"/>
              </a:rPr>
              <a:t>12</a:t>
            </a:r>
            <a:r>
              <a:rPr lang="zh-CN" altLang="en-US" b="0" i="0" dirty="0">
                <a:solidFill>
                  <a:srgbClr val="121212"/>
                </a:solidFill>
                <a:effectLst/>
                <a:latin typeface="-apple-system"/>
              </a:rPr>
              <a:t>期产品，那么该资产的生命周期是</a:t>
            </a:r>
            <a:r>
              <a:rPr lang="en-US" altLang="zh-CN" b="0" i="0" dirty="0">
                <a:solidFill>
                  <a:srgbClr val="121212"/>
                </a:solidFill>
                <a:effectLst/>
                <a:latin typeface="-apple-system"/>
              </a:rPr>
              <a:t>12</a:t>
            </a:r>
            <a:r>
              <a:rPr lang="zh-CN" altLang="en-US" b="0" i="0" dirty="0">
                <a:solidFill>
                  <a:srgbClr val="121212"/>
                </a:solidFill>
                <a:effectLst/>
                <a:latin typeface="-apple-system"/>
              </a:rPr>
              <a:t>期，</a:t>
            </a:r>
            <a:r>
              <a:rPr lang="en-US" altLang="zh-CN" b="0" i="0" dirty="0">
                <a:solidFill>
                  <a:srgbClr val="121212"/>
                </a:solidFill>
                <a:effectLst/>
                <a:latin typeface="-apple-system"/>
              </a:rPr>
              <a:t>MOB</a:t>
            </a:r>
            <a:r>
              <a:rPr lang="zh-CN" altLang="en-US" b="0" i="0" dirty="0">
                <a:solidFill>
                  <a:srgbClr val="121212"/>
                </a:solidFill>
                <a:effectLst/>
                <a:latin typeface="-apple-system"/>
              </a:rPr>
              <a:t>最大到</a:t>
            </a:r>
            <a:r>
              <a:rPr lang="en-US" altLang="zh-CN" b="0" i="0" dirty="0">
                <a:solidFill>
                  <a:srgbClr val="121212"/>
                </a:solidFill>
                <a:effectLst/>
                <a:latin typeface="-apple-system"/>
              </a:rPr>
              <a:t>MOB12</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en-US" altLang="zh-CN" dirty="0">
              <a:solidFill>
                <a:srgbClr val="121212"/>
              </a:solidFill>
              <a:latin typeface="-apple-system"/>
            </a:endParaRPr>
          </a:p>
          <a:p>
            <a:pPr algn="l"/>
            <a:r>
              <a:rPr lang="zh-CN" altLang="en-US" b="1" i="0" dirty="0">
                <a:solidFill>
                  <a:srgbClr val="121212"/>
                </a:solidFill>
                <a:effectLst/>
                <a:latin typeface="-apple-system"/>
              </a:rPr>
              <a:t>逾期天数</a:t>
            </a:r>
            <a:r>
              <a:rPr lang="en-US" altLang="zh-CN" b="1" i="0" dirty="0">
                <a:solidFill>
                  <a:srgbClr val="121212"/>
                </a:solidFill>
                <a:effectLst/>
                <a:latin typeface="-apple-system"/>
              </a:rPr>
              <a:t>(Days Past Due</a:t>
            </a:r>
            <a:r>
              <a:rPr lang="zh-CN" altLang="en-US" b="1" i="0" dirty="0">
                <a:solidFill>
                  <a:srgbClr val="121212"/>
                </a:solidFill>
                <a:effectLst/>
                <a:latin typeface="-apple-system"/>
              </a:rPr>
              <a:t>，</a:t>
            </a:r>
            <a:r>
              <a:rPr lang="en-US" altLang="zh-CN" b="1" i="0" dirty="0">
                <a:solidFill>
                  <a:srgbClr val="121212"/>
                </a:solidFill>
                <a:effectLst/>
                <a:latin typeface="-apple-system"/>
              </a:rPr>
              <a:t>DPD)</a:t>
            </a:r>
            <a:endParaRPr lang="zh-CN" altLang="en-US" b="0" i="0" dirty="0">
              <a:solidFill>
                <a:srgbClr val="121212"/>
              </a:solidFill>
              <a:effectLst/>
              <a:latin typeface="-apple-system"/>
            </a:endParaRPr>
          </a:p>
          <a:p>
            <a:pPr algn="l"/>
            <a:r>
              <a:rPr lang="zh-CN" altLang="en-US" b="1" i="0" dirty="0">
                <a:solidFill>
                  <a:srgbClr val="121212"/>
                </a:solidFill>
                <a:effectLst/>
                <a:latin typeface="-apple-system"/>
              </a:rPr>
              <a:t>逾期天数 </a:t>
            </a:r>
            <a:r>
              <a:rPr lang="en-US" altLang="zh-CN" b="1" i="0" dirty="0">
                <a:solidFill>
                  <a:srgbClr val="121212"/>
                </a:solidFill>
                <a:effectLst/>
                <a:latin typeface="-apple-system"/>
              </a:rPr>
              <a:t>= </a:t>
            </a:r>
            <a:r>
              <a:rPr lang="zh-CN" altLang="en-US" b="1" i="0" dirty="0">
                <a:solidFill>
                  <a:srgbClr val="121212"/>
                </a:solidFill>
                <a:effectLst/>
                <a:latin typeface="-apple-system"/>
              </a:rPr>
              <a:t>实际还款日 </a:t>
            </a:r>
            <a:r>
              <a:rPr lang="en-US" altLang="zh-CN" b="1" i="0" dirty="0">
                <a:solidFill>
                  <a:srgbClr val="121212"/>
                </a:solidFill>
                <a:effectLst/>
                <a:latin typeface="-apple-system"/>
              </a:rPr>
              <a:t>- </a:t>
            </a:r>
            <a:r>
              <a:rPr lang="zh-CN" altLang="en-US" b="1" i="0" dirty="0">
                <a:solidFill>
                  <a:srgbClr val="121212"/>
                </a:solidFill>
                <a:effectLst/>
                <a:latin typeface="-apple-system"/>
              </a:rPr>
              <a:t>应还款日。</a:t>
            </a: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DPD N+</a:t>
            </a:r>
            <a:r>
              <a:rPr lang="zh-CN" altLang="en-US" b="0" i="0" dirty="0">
                <a:solidFill>
                  <a:srgbClr val="121212"/>
                </a:solidFill>
                <a:effectLst/>
                <a:latin typeface="-apple-system"/>
              </a:rPr>
              <a:t>表示逾期天数 </a:t>
            </a:r>
            <a:r>
              <a:rPr lang="en-US" altLang="zh-CN" b="0" i="0" dirty="0">
                <a:solidFill>
                  <a:srgbClr val="121212"/>
                </a:solidFill>
                <a:effectLst/>
                <a:latin typeface="-apple-system"/>
              </a:rPr>
              <a:t>&gt;= N</a:t>
            </a:r>
            <a:r>
              <a:rPr lang="zh-CN" altLang="en-US" b="0" i="0" dirty="0">
                <a:solidFill>
                  <a:srgbClr val="121212"/>
                </a:solidFill>
                <a:effectLst/>
                <a:latin typeface="-apple-system"/>
              </a:rPr>
              <a:t>天，如</a:t>
            </a:r>
            <a:r>
              <a:rPr lang="en-US" altLang="zh-CN" b="0" i="0" dirty="0">
                <a:solidFill>
                  <a:srgbClr val="121212"/>
                </a:solidFill>
                <a:effectLst/>
                <a:latin typeface="-apple-system"/>
              </a:rPr>
              <a:t>DPD30+</a:t>
            </a:r>
            <a:r>
              <a:rPr lang="zh-CN" altLang="en-US" b="0" i="0" dirty="0">
                <a:solidFill>
                  <a:srgbClr val="121212"/>
                </a:solidFill>
                <a:effectLst/>
                <a:latin typeface="-apple-system"/>
              </a:rPr>
              <a:t>表逾期天数 </a:t>
            </a:r>
            <a:r>
              <a:rPr lang="en-US" altLang="zh-CN" b="0" i="0" dirty="0">
                <a:solidFill>
                  <a:srgbClr val="121212"/>
                </a:solidFill>
                <a:effectLst/>
                <a:latin typeface="-apple-system"/>
              </a:rPr>
              <a:t>&gt;=30</a:t>
            </a:r>
            <a:r>
              <a:rPr lang="zh-CN" altLang="en-US" b="0" i="0" dirty="0">
                <a:solidFill>
                  <a:srgbClr val="121212"/>
                </a:solidFill>
                <a:effectLst/>
                <a:latin typeface="-apple-system"/>
              </a:rPr>
              <a:t>天的资产</a:t>
            </a:r>
          </a:p>
          <a:p>
            <a:pPr algn="l"/>
            <a:r>
              <a:rPr lang="zh-CN" altLang="en-US" b="0" i="0" dirty="0">
                <a:solidFill>
                  <a:srgbClr val="121212"/>
                </a:solidFill>
                <a:effectLst/>
                <a:latin typeface="-apple-system"/>
              </a:rPr>
              <a:t>例如，若还款日是每月</a:t>
            </a:r>
            <a:r>
              <a:rPr lang="en-US" altLang="zh-CN" b="0" i="0" dirty="0">
                <a:solidFill>
                  <a:srgbClr val="121212"/>
                </a:solidFill>
                <a:effectLst/>
                <a:latin typeface="-apple-system"/>
              </a:rPr>
              <a:t>8</a:t>
            </a:r>
            <a:r>
              <a:rPr lang="zh-CN" altLang="en-US" b="0" i="0" dirty="0">
                <a:solidFill>
                  <a:srgbClr val="121212"/>
                </a:solidFill>
                <a:effectLst/>
                <a:latin typeface="-apple-system"/>
              </a:rPr>
              <a:t>号，那么</a:t>
            </a:r>
            <a:r>
              <a:rPr lang="en-US" altLang="zh-CN" b="0" i="0" dirty="0">
                <a:solidFill>
                  <a:srgbClr val="121212"/>
                </a:solidFill>
                <a:effectLst/>
                <a:latin typeface="-apple-system"/>
              </a:rPr>
              <a:t>9</a:t>
            </a:r>
            <a:r>
              <a:rPr lang="zh-CN" altLang="en-US" b="0" i="0" dirty="0">
                <a:solidFill>
                  <a:srgbClr val="121212"/>
                </a:solidFill>
                <a:effectLst/>
                <a:latin typeface="-apple-system"/>
              </a:rPr>
              <a:t>号就是逾期</a:t>
            </a:r>
            <a:r>
              <a:rPr lang="en-US" altLang="zh-CN" b="0" i="0" dirty="0">
                <a:solidFill>
                  <a:srgbClr val="121212"/>
                </a:solidFill>
                <a:effectLst/>
                <a:latin typeface="-apple-system"/>
              </a:rPr>
              <a:t>1</a:t>
            </a:r>
            <a:r>
              <a:rPr lang="zh-CN" altLang="en-US" b="0" i="0" dirty="0">
                <a:solidFill>
                  <a:srgbClr val="121212"/>
                </a:solidFill>
                <a:effectLst/>
                <a:latin typeface="-apple-system"/>
              </a:rPr>
              <a:t>天（</a:t>
            </a:r>
            <a:r>
              <a:rPr lang="en-US" altLang="zh-CN" b="0" i="0" dirty="0">
                <a:solidFill>
                  <a:srgbClr val="121212"/>
                </a:solidFill>
                <a:effectLst/>
                <a:latin typeface="-apple-system"/>
              </a:rPr>
              <a:t>DPD1</a:t>
            </a:r>
            <a:r>
              <a:rPr lang="zh-CN" altLang="en-US" b="0" i="0" dirty="0">
                <a:solidFill>
                  <a:srgbClr val="121212"/>
                </a:solidFill>
                <a:effectLst/>
                <a:latin typeface="-apple-system"/>
              </a:rPr>
              <a:t>）。如果客户在</a:t>
            </a:r>
            <a:r>
              <a:rPr lang="en-US" altLang="zh-CN" b="0" i="0" dirty="0">
                <a:solidFill>
                  <a:srgbClr val="121212"/>
                </a:solidFill>
                <a:effectLst/>
                <a:latin typeface="-apple-system"/>
              </a:rPr>
              <a:t>10</a:t>
            </a:r>
            <a:r>
              <a:rPr lang="zh-CN" altLang="en-US" b="0" i="0" dirty="0">
                <a:solidFill>
                  <a:srgbClr val="121212"/>
                </a:solidFill>
                <a:effectLst/>
                <a:latin typeface="-apple-system"/>
              </a:rPr>
              <a:t>号还款，那么逾期</a:t>
            </a:r>
            <a:r>
              <a:rPr lang="en-US" altLang="zh-CN" b="0" i="0" dirty="0">
                <a:solidFill>
                  <a:srgbClr val="121212"/>
                </a:solidFill>
                <a:effectLst/>
                <a:latin typeface="-apple-system"/>
              </a:rPr>
              <a:t>2</a:t>
            </a:r>
            <a:r>
              <a:rPr lang="zh-CN" altLang="en-US" b="0" i="0" dirty="0">
                <a:solidFill>
                  <a:srgbClr val="121212"/>
                </a:solidFill>
                <a:effectLst/>
                <a:latin typeface="-apple-system"/>
              </a:rPr>
              <a:t>天（</a:t>
            </a:r>
            <a:r>
              <a:rPr lang="en-US" altLang="zh-CN" b="0" i="0" dirty="0">
                <a:solidFill>
                  <a:srgbClr val="121212"/>
                </a:solidFill>
                <a:effectLst/>
                <a:latin typeface="-apple-system"/>
              </a:rPr>
              <a:t>DPD2</a:t>
            </a:r>
            <a:r>
              <a:rPr lang="zh-CN" altLang="en-US" b="0" i="0" dirty="0">
                <a:solidFill>
                  <a:srgbClr val="121212"/>
                </a:solidFill>
                <a:effectLst/>
                <a:latin typeface="-apple-system"/>
              </a:rPr>
              <a:t>）。</a:t>
            </a:r>
          </a:p>
          <a:p>
            <a:pPr algn="l"/>
            <a:endParaRPr lang="zh-CN" altLang="en-US" b="0" i="0" dirty="0">
              <a:solidFill>
                <a:srgbClr val="121212"/>
              </a:solidFill>
              <a:effectLst/>
              <a:latin typeface="-apple-system"/>
            </a:endParaRP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b="1" dirty="0">
                <a:solidFill>
                  <a:srgbClr val="404040"/>
                </a:solidFill>
                <a:ea typeface="阿里巴巴普惠体" panose="00020600040101010101" pitchFamily="18" charset="-122"/>
                <a:sym typeface="+mn-ea"/>
              </a:rPr>
              <a:t>风控相关术语介绍</a:t>
            </a:r>
            <a:endParaRPr kumimoji="1" lang="zh-CN" altLang="en-US" dirty="0">
              <a:solidFill>
                <a:srgbClr val="404040"/>
              </a:solidFill>
            </a:endParaRPr>
          </a:p>
        </p:txBody>
      </p:sp>
      <p:sp>
        <p:nvSpPr>
          <p:cNvPr id="8" name="文本框 7"/>
          <p:cNvSpPr txBox="1"/>
          <p:nvPr/>
        </p:nvSpPr>
        <p:spPr>
          <a:xfrm>
            <a:off x="721200" y="1593232"/>
            <a:ext cx="10749599" cy="3139321"/>
          </a:xfrm>
          <a:prstGeom prst="rect">
            <a:avLst/>
          </a:prstGeom>
          <a:noFill/>
        </p:spPr>
        <p:txBody>
          <a:bodyPr wrap="square">
            <a:spAutoFit/>
          </a:bodyPr>
          <a:lstStyle/>
          <a:p>
            <a:pPr algn="l"/>
            <a:r>
              <a:rPr lang="zh-CN" altLang="en-US" b="1" i="0" dirty="0">
                <a:solidFill>
                  <a:srgbClr val="121212"/>
                </a:solidFill>
                <a:effectLst/>
                <a:latin typeface="-apple-system"/>
              </a:rPr>
              <a:t>逾期期数</a:t>
            </a:r>
            <a:r>
              <a:rPr lang="en-US" altLang="zh-CN" b="1" i="0" dirty="0">
                <a:solidFill>
                  <a:srgbClr val="121212"/>
                </a:solidFill>
                <a:effectLst/>
                <a:latin typeface="-apple-system"/>
              </a:rPr>
              <a:t>(M)</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指</a:t>
            </a:r>
            <a:r>
              <a:rPr lang="zh-CN" altLang="en-US" b="1" i="0" dirty="0">
                <a:solidFill>
                  <a:srgbClr val="121212"/>
                </a:solidFill>
                <a:effectLst/>
                <a:latin typeface="-apple-system"/>
              </a:rPr>
              <a:t>实际还款日与应还款日之间的逾期天数，并按区间划分后的逾期状态</a:t>
            </a:r>
            <a:r>
              <a:rPr lang="zh-CN" altLang="en-US" b="0" i="0" dirty="0">
                <a:solidFill>
                  <a:srgbClr val="121212"/>
                </a:solidFill>
                <a:effectLst/>
                <a:latin typeface="-apple-system"/>
              </a:rPr>
              <a:t>。</a:t>
            </a:r>
            <a:r>
              <a:rPr lang="en-US" altLang="zh-CN" b="0" i="0" dirty="0">
                <a:solidFill>
                  <a:srgbClr val="121212"/>
                </a:solidFill>
                <a:effectLst/>
                <a:latin typeface="-apple-system"/>
              </a:rPr>
              <a:t>M</a:t>
            </a:r>
            <a:r>
              <a:rPr lang="zh-CN" altLang="en-US" b="0" i="0" dirty="0">
                <a:solidFill>
                  <a:srgbClr val="121212"/>
                </a:solidFill>
                <a:effectLst/>
                <a:latin typeface="-apple-system"/>
              </a:rPr>
              <a:t>取自</a:t>
            </a:r>
            <a:r>
              <a:rPr lang="en-US" altLang="zh-CN" b="0" i="0" dirty="0">
                <a:solidFill>
                  <a:srgbClr val="121212"/>
                </a:solidFill>
                <a:effectLst/>
                <a:latin typeface="-apple-system"/>
              </a:rPr>
              <a:t>Month on Book</a:t>
            </a:r>
            <a:r>
              <a:rPr lang="zh-CN" altLang="en-US" b="0" i="0" dirty="0">
                <a:solidFill>
                  <a:srgbClr val="121212"/>
                </a:solidFill>
                <a:effectLst/>
                <a:latin typeface="-apple-system"/>
              </a:rPr>
              <a:t>的第一个单词。（注：不同机构所定义的区间划分可能存在差异）</a:t>
            </a:r>
          </a:p>
          <a:p>
            <a:pPr algn="l">
              <a:buFont typeface="Arial" panose="020B0604020202020204" pitchFamily="34" charset="0"/>
              <a:buChar char="•"/>
            </a:pPr>
            <a:r>
              <a:rPr lang="en-US" altLang="zh-CN" b="0" i="0" dirty="0">
                <a:solidFill>
                  <a:srgbClr val="121212"/>
                </a:solidFill>
                <a:effectLst/>
                <a:latin typeface="-apple-system"/>
              </a:rPr>
              <a:t>M0</a:t>
            </a:r>
            <a:r>
              <a:rPr lang="zh-CN" altLang="en-US" b="0" i="0" dirty="0">
                <a:solidFill>
                  <a:srgbClr val="121212"/>
                </a:solidFill>
                <a:effectLst/>
                <a:latin typeface="-apple-system"/>
              </a:rPr>
              <a:t>：当前未逾期（或用</a:t>
            </a:r>
            <a:r>
              <a:rPr lang="en-US" altLang="zh-CN" b="0" i="0" dirty="0">
                <a:solidFill>
                  <a:srgbClr val="121212"/>
                </a:solidFill>
                <a:effectLst/>
                <a:latin typeface="-apple-system"/>
              </a:rPr>
              <a:t>C</a:t>
            </a:r>
            <a:r>
              <a:rPr lang="zh-CN" altLang="en-US" b="0" i="0" dirty="0">
                <a:solidFill>
                  <a:srgbClr val="121212"/>
                </a:solidFill>
                <a:effectLst/>
                <a:latin typeface="-apple-system"/>
              </a:rPr>
              <a:t>表示，取自</a:t>
            </a:r>
            <a:r>
              <a:rPr lang="en-US" altLang="zh-CN" b="0" i="0" dirty="0">
                <a:solidFill>
                  <a:srgbClr val="121212"/>
                </a:solidFill>
                <a:effectLst/>
                <a:latin typeface="-apple-system"/>
              </a:rPr>
              <a:t>Current</a:t>
            </a:r>
            <a:r>
              <a:rPr lang="zh-CN" altLang="en-US" b="0" i="0" dirty="0">
                <a:solidFill>
                  <a:srgbClr val="121212"/>
                </a:solidFill>
                <a:effectLst/>
                <a:latin typeface="-apple-system"/>
              </a:rPr>
              <a:t>）</a:t>
            </a:r>
          </a:p>
          <a:p>
            <a:pPr algn="l">
              <a:buFont typeface="Arial" panose="020B0604020202020204" pitchFamily="34" charset="0"/>
              <a:buChar char="•"/>
            </a:pPr>
            <a:r>
              <a:rPr lang="en-US" altLang="zh-CN" b="0" i="0" dirty="0">
                <a:solidFill>
                  <a:srgbClr val="121212"/>
                </a:solidFill>
                <a:effectLst/>
                <a:latin typeface="-apple-system"/>
              </a:rPr>
              <a:t>M1</a:t>
            </a:r>
            <a:r>
              <a:rPr lang="zh-CN" altLang="en-US" b="0" i="0" dirty="0">
                <a:solidFill>
                  <a:srgbClr val="121212"/>
                </a:solidFill>
                <a:effectLst/>
                <a:latin typeface="-apple-system"/>
              </a:rPr>
              <a:t>：逾期</a:t>
            </a:r>
            <a:r>
              <a:rPr lang="en-US" altLang="zh-CN" b="0" i="0" dirty="0">
                <a:solidFill>
                  <a:srgbClr val="121212"/>
                </a:solidFill>
                <a:effectLst/>
                <a:latin typeface="-apple-system"/>
              </a:rPr>
              <a:t>1-30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M2</a:t>
            </a:r>
            <a:r>
              <a:rPr lang="zh-CN" altLang="en-US" b="0" i="0" dirty="0">
                <a:solidFill>
                  <a:srgbClr val="121212"/>
                </a:solidFill>
                <a:effectLst/>
                <a:latin typeface="-apple-system"/>
              </a:rPr>
              <a:t>：逾期</a:t>
            </a:r>
            <a:r>
              <a:rPr lang="en-US" altLang="zh-CN" b="0" i="0" dirty="0">
                <a:solidFill>
                  <a:srgbClr val="121212"/>
                </a:solidFill>
                <a:effectLst/>
                <a:latin typeface="-apple-system"/>
              </a:rPr>
              <a:t>31-60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M3</a:t>
            </a:r>
            <a:r>
              <a:rPr lang="zh-CN" altLang="en-US" b="0" i="0" dirty="0">
                <a:solidFill>
                  <a:srgbClr val="121212"/>
                </a:solidFill>
                <a:effectLst/>
                <a:latin typeface="-apple-system"/>
              </a:rPr>
              <a:t>：逾期</a:t>
            </a:r>
            <a:r>
              <a:rPr lang="en-US" altLang="zh-CN" b="0" i="0" dirty="0">
                <a:solidFill>
                  <a:srgbClr val="121212"/>
                </a:solidFill>
                <a:effectLst/>
                <a:latin typeface="-apple-system"/>
              </a:rPr>
              <a:t>61-90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M4</a:t>
            </a:r>
            <a:r>
              <a:rPr lang="zh-CN" altLang="en-US" b="0" i="0" dirty="0">
                <a:solidFill>
                  <a:srgbClr val="121212"/>
                </a:solidFill>
                <a:effectLst/>
                <a:latin typeface="-apple-system"/>
              </a:rPr>
              <a:t>：逾期</a:t>
            </a:r>
            <a:r>
              <a:rPr lang="en-US" altLang="zh-CN" b="0" i="0" dirty="0">
                <a:solidFill>
                  <a:srgbClr val="121212"/>
                </a:solidFill>
                <a:effectLst/>
                <a:latin typeface="-apple-system"/>
              </a:rPr>
              <a:t>91-120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M5</a:t>
            </a:r>
            <a:r>
              <a:rPr lang="zh-CN" altLang="en-US" b="0" i="0" dirty="0">
                <a:solidFill>
                  <a:srgbClr val="121212"/>
                </a:solidFill>
                <a:effectLst/>
                <a:latin typeface="-apple-system"/>
              </a:rPr>
              <a:t>：逾期</a:t>
            </a:r>
            <a:r>
              <a:rPr lang="en-US" altLang="zh-CN" b="0" i="0" dirty="0">
                <a:solidFill>
                  <a:srgbClr val="121212"/>
                </a:solidFill>
                <a:effectLst/>
                <a:latin typeface="-apple-system"/>
              </a:rPr>
              <a:t>121-150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M6</a:t>
            </a:r>
            <a:r>
              <a:rPr lang="zh-CN" altLang="en-US" b="0" i="0" dirty="0">
                <a:solidFill>
                  <a:srgbClr val="121212"/>
                </a:solidFill>
                <a:effectLst/>
                <a:latin typeface="-apple-system"/>
              </a:rPr>
              <a:t>：逾期</a:t>
            </a:r>
            <a:r>
              <a:rPr lang="en-US" altLang="zh-CN" b="0" i="0" dirty="0">
                <a:solidFill>
                  <a:srgbClr val="121212"/>
                </a:solidFill>
                <a:effectLst/>
                <a:latin typeface="-apple-system"/>
              </a:rPr>
              <a:t>151-180</a:t>
            </a:r>
            <a:r>
              <a:rPr lang="zh-CN" altLang="en-US" b="0" i="0" dirty="0">
                <a:solidFill>
                  <a:srgbClr val="121212"/>
                </a:solidFill>
                <a:effectLst/>
                <a:latin typeface="-apple-system"/>
              </a:rPr>
              <a:t>日</a:t>
            </a:r>
          </a:p>
          <a:p>
            <a:pPr algn="l">
              <a:buFont typeface="Arial" panose="020B0604020202020204" pitchFamily="34" charset="0"/>
              <a:buChar char="•"/>
            </a:pPr>
            <a:r>
              <a:rPr lang="en-US" altLang="zh-CN" b="0" i="0" dirty="0">
                <a:solidFill>
                  <a:srgbClr val="121212"/>
                </a:solidFill>
                <a:effectLst/>
                <a:latin typeface="-apple-system"/>
              </a:rPr>
              <a:t>M7</a:t>
            </a:r>
            <a:r>
              <a:rPr lang="zh-CN" altLang="en-US" b="0" i="0" dirty="0">
                <a:solidFill>
                  <a:srgbClr val="121212"/>
                </a:solidFill>
                <a:effectLst/>
                <a:latin typeface="-apple-system"/>
              </a:rPr>
              <a:t>：逾期</a:t>
            </a:r>
            <a:r>
              <a:rPr lang="en-US" altLang="zh-CN" b="0" i="0" dirty="0">
                <a:solidFill>
                  <a:srgbClr val="121212"/>
                </a:solidFill>
                <a:effectLst/>
                <a:latin typeface="-apple-system"/>
              </a:rPr>
              <a:t>180</a:t>
            </a:r>
            <a:r>
              <a:rPr lang="zh-CN" altLang="en-US" b="0" i="0" dirty="0">
                <a:solidFill>
                  <a:srgbClr val="121212"/>
                </a:solidFill>
                <a:effectLst/>
                <a:latin typeface="-apple-system"/>
              </a:rPr>
              <a:t>日以上。此时也被称为</a:t>
            </a:r>
            <a:r>
              <a:rPr lang="zh-CN" altLang="en-US" b="1" i="0" dirty="0">
                <a:solidFill>
                  <a:srgbClr val="121212"/>
                </a:solidFill>
                <a:effectLst/>
                <a:latin typeface="-apple-system"/>
              </a:rPr>
              <a:t>呆账（</a:t>
            </a:r>
            <a:r>
              <a:rPr lang="en-US" altLang="zh-CN" b="1" i="0" dirty="0">
                <a:solidFill>
                  <a:srgbClr val="121212"/>
                </a:solidFill>
                <a:effectLst/>
                <a:latin typeface="-apple-system"/>
              </a:rPr>
              <a:t>Bad Debts</a:t>
            </a:r>
            <a:r>
              <a:rPr lang="zh-CN" altLang="en-US" b="0" i="0" dirty="0">
                <a:solidFill>
                  <a:srgbClr val="121212"/>
                </a:solidFill>
                <a:effectLst/>
                <a:latin typeface="-apple-system"/>
              </a:rPr>
              <a:t>）</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b="1" dirty="0">
                <a:solidFill>
                  <a:srgbClr val="404040"/>
                </a:solidFill>
                <a:ea typeface="阿里巴巴普惠体" panose="00020600040101010101" pitchFamily="18" charset="-122"/>
                <a:sym typeface="+mn-ea"/>
              </a:rPr>
              <a:t>风控相关术语介绍</a:t>
            </a:r>
            <a:endParaRPr kumimoji="1" lang="zh-CN" altLang="en-US" dirty="0">
              <a:solidFill>
                <a:srgbClr val="404040"/>
              </a:solidFill>
            </a:endParaRPr>
          </a:p>
        </p:txBody>
      </p:sp>
      <p:graphicFrame>
        <p:nvGraphicFramePr>
          <p:cNvPr id="7" name="表格 6"/>
          <p:cNvGraphicFramePr>
            <a:graphicFrameLocks noGrp="1"/>
          </p:cNvGraphicFramePr>
          <p:nvPr/>
        </p:nvGraphicFramePr>
        <p:xfrm>
          <a:off x="710879" y="1635973"/>
          <a:ext cx="10438384" cy="4698920"/>
        </p:xfrm>
        <a:graphic>
          <a:graphicData uri="http://schemas.openxmlformats.org/drawingml/2006/table">
            <a:tbl>
              <a:tblPr/>
              <a:tblGrid>
                <a:gridCol w="2182883">
                  <a:extLst>
                    <a:ext uri="{9D8B030D-6E8A-4147-A177-3AD203B41FA5}">
                      <a16:colId xmlns:a16="http://schemas.microsoft.com/office/drawing/2014/main" val="20000"/>
                    </a:ext>
                  </a:extLst>
                </a:gridCol>
                <a:gridCol w="8255501">
                  <a:extLst>
                    <a:ext uri="{9D8B030D-6E8A-4147-A177-3AD203B41FA5}">
                      <a16:colId xmlns:a16="http://schemas.microsoft.com/office/drawing/2014/main" val="20001"/>
                    </a:ext>
                  </a:extLst>
                </a:gridCol>
              </a:tblGrid>
              <a:tr h="492353">
                <a:tc>
                  <a:txBody>
                    <a:bodyPr/>
                    <a:lstStyle/>
                    <a:p>
                      <a:pPr marL="0" marR="0" lvl="0" indent="0" algn="ctr" defTabSz="914400" rtl="0" eaLnBrk="1" fontAlgn="base" latinLnBrk="0" hangingPunct="1">
                        <a:lnSpc>
                          <a:spcPts val="2400"/>
                        </a:lnSpc>
                        <a:spcBef>
                          <a:spcPct val="0"/>
                        </a:spcBef>
                        <a:spcAft>
                          <a:spcPct val="0"/>
                        </a:spcAft>
                        <a:buClrTx/>
                        <a:buSzTx/>
                        <a:buFontTx/>
                        <a:buNone/>
                      </a:pPr>
                      <a:br>
                        <a:rPr kumimoji="0" lang="zh-CN" altLang="en-US" sz="1800" b="0" i="0" u="none" strike="noStrike" kern="1200"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br>
                      <a:endParaRPr kumimoji="0" lang="zh-CN" altLang="en-US" sz="1800" b="0" i="0" u="none" strike="noStrike" kern="1200" cap="none" normalizeH="0" baseline="0" dirty="0">
                        <a:ln>
                          <a:noFill/>
                        </a:ln>
                        <a:solidFill>
                          <a:srgbClr val="FFFFFF"/>
                        </a:solidFill>
                        <a:effectLst/>
                        <a:latin typeface="Alibaba PuHuiTi R" pitchFamily="18" charset="-122"/>
                        <a:ea typeface="Alibaba PuHuiTi R" pitchFamily="18" charset="-122"/>
                        <a:cs typeface="Alibaba PuHuiTi R" pitchFamily="18" charset="-122"/>
                      </a:endParaRP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AD2B26"/>
                    </a:solidFill>
                  </a:tcPr>
                </a:tc>
                <a:tc>
                  <a:txBody>
                    <a:body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800" b="0" i="0" u="none" strike="noStrike" kern="1200"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解释</a:t>
                      </a:r>
                    </a:p>
                  </a:txBody>
                  <a:tcPr marL="53227" marR="53227" marT="26614" marB="26614" anchor="ctr">
                    <a:lnL w="9525" cap="flat" cmpd="sng" algn="ctr">
                      <a:solidFill>
                        <a:srgbClr val="DFE2E5"/>
                      </a:solidFill>
                      <a:prstDash val="solid"/>
                      <a:round/>
                      <a:headEnd type="none" w="med" len="med"/>
                      <a:tailEnd type="none" w="med" len="med"/>
                    </a:lnL>
                    <a:lnB w="9525" cap="flat" cmpd="sng" algn="ctr">
                      <a:solidFill>
                        <a:srgbClr val="DFE2E5"/>
                      </a:solidFill>
                      <a:prstDash val="solid"/>
                      <a:round/>
                      <a:headEnd type="none" w="med" len="med"/>
                      <a:tailEnd type="none" w="med" len="med"/>
                    </a:lnB>
                    <a:solidFill>
                      <a:srgbClr val="AD2B26"/>
                    </a:solidFill>
                  </a:tcPr>
                </a:tc>
                <a:extLst>
                  <a:ext uri="{0D108BD9-81ED-4DB2-BD59-A6C34878D82A}">
                    <a16:rowId xmlns:a16="http://schemas.microsoft.com/office/drawing/2014/main" val="10000"/>
                  </a:ext>
                </a:extLst>
              </a:tr>
              <a:tr h="705263">
                <a:tc>
                  <a:txBody>
                    <a:bodyPr/>
                    <a:lstStyle/>
                    <a:p>
                      <a:r>
                        <a:rPr lang="en-GB" sz="1600" b="0" i="0" dirty="0">
                          <a:effectLst/>
                          <a:latin typeface="Alibaba PuHuiTi R" pitchFamily="18" charset="-122"/>
                          <a:ea typeface="Alibaba PuHuiTi R" pitchFamily="18" charset="-122"/>
                          <a:cs typeface="Alibaba PuHuiTi R" pitchFamily="18" charset="-122"/>
                        </a:rPr>
                        <a:t>DPD</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GB" sz="1600" b="0" i="0" dirty="0">
                          <a:effectLst/>
                          <a:latin typeface="Alibaba PuHuiTi R" pitchFamily="18" charset="-122"/>
                          <a:ea typeface="Alibaba PuHuiTi R" pitchFamily="18" charset="-122"/>
                          <a:cs typeface="Alibaba PuHuiTi R" pitchFamily="18" charset="-122"/>
                        </a:rPr>
                        <a:t>Day past due </a:t>
                      </a:r>
                      <a:r>
                        <a:rPr lang="zh-CN" altLang="en-US" sz="1600" b="0" i="0" dirty="0">
                          <a:effectLst/>
                          <a:latin typeface="Alibaba PuHuiTi R" pitchFamily="18" charset="-122"/>
                          <a:ea typeface="Alibaba PuHuiTi R" pitchFamily="18" charset="-122"/>
                          <a:cs typeface="Alibaba PuHuiTi R" pitchFamily="18" charset="-122"/>
                        </a:rPr>
                        <a:t>逾期天数 </a:t>
                      </a:r>
                      <a:r>
                        <a:rPr lang="en-GB" sz="1600" b="0" i="0" dirty="0">
                          <a:effectLst/>
                          <a:latin typeface="Alibaba PuHuiTi R" pitchFamily="18" charset="-122"/>
                          <a:ea typeface="Alibaba PuHuiTi R" pitchFamily="18" charset="-122"/>
                          <a:cs typeface="Alibaba PuHuiTi R" pitchFamily="18" charset="-122"/>
                        </a:rPr>
                        <a:t>DPD0</a:t>
                      </a:r>
                      <a:r>
                        <a:rPr lang="zh-CN" altLang="en-US" sz="1600" b="0" i="0" dirty="0">
                          <a:effectLst/>
                          <a:latin typeface="Alibaba PuHuiTi R" pitchFamily="18" charset="-122"/>
                          <a:ea typeface="Alibaba PuHuiTi R" pitchFamily="18" charset="-122"/>
                          <a:cs typeface="Alibaba PuHuiTi R" pitchFamily="18" charset="-122"/>
                        </a:rPr>
                        <a:t>为到期当日，</a:t>
                      </a:r>
                      <a:r>
                        <a:rPr lang="en-GB" sz="1600" b="0" i="0" dirty="0">
                          <a:effectLst/>
                          <a:latin typeface="Alibaba PuHuiTi R" pitchFamily="18" charset="-122"/>
                          <a:ea typeface="Alibaba PuHuiTi R" pitchFamily="18" charset="-122"/>
                          <a:cs typeface="Alibaba PuHuiTi R" pitchFamily="18" charset="-122"/>
                        </a:rPr>
                        <a:t>DPD1</a:t>
                      </a:r>
                      <a:r>
                        <a:rPr lang="zh-CN" altLang="en-US" sz="1600" b="0" i="0" dirty="0">
                          <a:effectLst/>
                          <a:latin typeface="Alibaba PuHuiTi R" pitchFamily="18" charset="-122"/>
                          <a:ea typeface="Alibaba PuHuiTi R" pitchFamily="18" charset="-122"/>
                          <a:cs typeface="Alibaba PuHuiTi R" pitchFamily="18" charset="-122"/>
                        </a:rPr>
                        <a:t>为逾期一日，</a:t>
                      </a:r>
                      <a:r>
                        <a:rPr lang="en-GB" sz="1600" b="0" i="0" dirty="0">
                          <a:effectLst/>
                          <a:latin typeface="Alibaba PuHuiTi R" pitchFamily="18" charset="-122"/>
                          <a:ea typeface="Alibaba PuHuiTi R" pitchFamily="18" charset="-122"/>
                          <a:cs typeface="Alibaba PuHuiTi R" pitchFamily="18" charset="-122"/>
                        </a:rPr>
                        <a:t>DPD7</a:t>
                      </a:r>
                      <a:r>
                        <a:rPr lang="zh-CN" altLang="en-US" sz="1600" b="0" i="0" dirty="0">
                          <a:effectLst/>
                          <a:latin typeface="Alibaba PuHuiTi R" pitchFamily="18" charset="-122"/>
                          <a:ea typeface="Alibaba PuHuiTi R" pitchFamily="18" charset="-122"/>
                          <a:cs typeface="Alibaba PuHuiTi R" pitchFamily="18" charset="-122"/>
                        </a:rPr>
                        <a:t>为逾期一周</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1"/>
                  </a:ext>
                </a:extLst>
              </a:tr>
              <a:tr h="279444">
                <a:tc>
                  <a:txBody>
                    <a:bodyPr/>
                    <a:lstStyle/>
                    <a:p>
                      <a:r>
                        <a:rPr lang="en-GB" sz="1600" b="0" i="0" dirty="0">
                          <a:effectLst/>
                          <a:latin typeface="Alibaba PuHuiTi R" pitchFamily="18" charset="-122"/>
                          <a:ea typeface="Alibaba PuHuiTi R" pitchFamily="18" charset="-122"/>
                          <a:cs typeface="Alibaba PuHuiTi R" pitchFamily="18" charset="-122"/>
                        </a:rPr>
                        <a:t>FPD</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GB" sz="1600" b="0" i="0" dirty="0">
                          <a:effectLst/>
                          <a:latin typeface="Alibaba PuHuiTi R" pitchFamily="18" charset="-122"/>
                          <a:ea typeface="Alibaba PuHuiTi R" pitchFamily="18" charset="-122"/>
                          <a:cs typeface="Alibaba PuHuiTi R" pitchFamily="18" charset="-122"/>
                        </a:rPr>
                        <a:t>First time past due </a:t>
                      </a:r>
                      <a:r>
                        <a:rPr lang="zh-CN" altLang="en-US" sz="1600" b="0" i="0" dirty="0">
                          <a:effectLst/>
                          <a:latin typeface="Alibaba PuHuiTi R" pitchFamily="18" charset="-122"/>
                          <a:ea typeface="Alibaba PuHuiTi R" pitchFamily="18" charset="-122"/>
                          <a:cs typeface="Alibaba PuHuiTi R" pitchFamily="18" charset="-122"/>
                        </a:rPr>
                        <a:t>首次逾期天数</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279444">
                <a:tc>
                  <a:txBody>
                    <a:bodyPr/>
                    <a:lstStyle/>
                    <a:p>
                      <a:r>
                        <a:rPr lang="en-GB" sz="1600" b="0" i="0">
                          <a:effectLst/>
                          <a:latin typeface="Alibaba PuHuiTi R" pitchFamily="18" charset="-122"/>
                          <a:ea typeface="Alibaba PuHuiTi R" pitchFamily="18" charset="-122"/>
                          <a:cs typeface="Alibaba PuHuiTi R" pitchFamily="18" charset="-122"/>
                        </a:rPr>
                        <a:t>FSTQPD</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首次 二次 三次 四次 逾期天数</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3"/>
                  </a:ext>
                </a:extLst>
              </a:tr>
              <a:tr h="492353">
                <a:tc>
                  <a:txBody>
                    <a:bodyPr/>
                    <a:lstStyle/>
                    <a:p>
                      <a:r>
                        <a:rPr lang="en-GB" sz="1600" b="0" i="0">
                          <a:effectLst/>
                          <a:latin typeface="Alibaba PuHuiTi R" pitchFamily="18" charset="-122"/>
                          <a:ea typeface="Alibaba PuHuiTi R" pitchFamily="18" charset="-122"/>
                          <a:cs typeface="Alibaba PuHuiTi R" pitchFamily="18" charset="-122"/>
                        </a:rPr>
                        <a:t>M1</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逾期 </a:t>
                      </a:r>
                      <a:r>
                        <a:rPr lang="en-US" altLang="zh-CN" sz="1600" b="0" i="0" dirty="0">
                          <a:effectLst/>
                          <a:latin typeface="Alibaba PuHuiTi R" pitchFamily="18" charset="-122"/>
                          <a:ea typeface="Alibaba PuHuiTi R" pitchFamily="18" charset="-122"/>
                          <a:cs typeface="Alibaba PuHuiTi R" pitchFamily="18" charset="-122"/>
                        </a:rPr>
                        <a:t>[1, 30)</a:t>
                      </a:r>
                      <a:r>
                        <a:rPr lang="zh-CN" altLang="en-US" sz="1600" b="0" i="0" dirty="0">
                          <a:effectLst/>
                          <a:latin typeface="Alibaba PuHuiTi R" pitchFamily="18" charset="-122"/>
                          <a:ea typeface="Alibaba PuHuiTi R" pitchFamily="18" charset="-122"/>
                          <a:cs typeface="Alibaba PuHuiTi R" pitchFamily="18" charset="-122"/>
                        </a:rPr>
                        <a:t>天 </a:t>
                      </a:r>
                      <a:r>
                        <a:rPr lang="en-GB" sz="1600" b="0" i="0" dirty="0">
                          <a:effectLst/>
                          <a:latin typeface="Alibaba PuHuiTi R" pitchFamily="18" charset="-122"/>
                          <a:ea typeface="Alibaba PuHuiTi R" pitchFamily="18" charset="-122"/>
                          <a:cs typeface="Alibaba PuHuiTi R" pitchFamily="18" charset="-122"/>
                        </a:rPr>
                        <a:t>M </a:t>
                      </a:r>
                      <a:r>
                        <a:rPr lang="zh-CN" altLang="en-US" sz="1600" b="0" i="0" dirty="0">
                          <a:effectLst/>
                          <a:latin typeface="Alibaba PuHuiTi R" pitchFamily="18" charset="-122"/>
                          <a:ea typeface="Alibaba PuHuiTi R" pitchFamily="18" charset="-122"/>
                          <a:cs typeface="Alibaba PuHuiTi R" pitchFamily="18" charset="-122"/>
                        </a:rPr>
                        <a:t>是英文“</a:t>
                      </a:r>
                      <a:r>
                        <a:rPr lang="en-GB" sz="1600" b="0" i="0" dirty="0">
                          <a:effectLst/>
                          <a:latin typeface="Alibaba PuHuiTi R" pitchFamily="18" charset="-122"/>
                          <a:ea typeface="Alibaba PuHuiTi R" pitchFamily="18" charset="-122"/>
                          <a:cs typeface="Alibaba PuHuiTi R" pitchFamily="18" charset="-122"/>
                        </a:rPr>
                        <a:t>Months”</a:t>
                      </a:r>
                      <a:r>
                        <a:rPr lang="zh-CN" altLang="en-US" sz="1600" b="0" i="0" dirty="0">
                          <a:effectLst/>
                          <a:latin typeface="Alibaba PuHuiTi R" pitchFamily="18" charset="-122"/>
                          <a:ea typeface="Alibaba PuHuiTi R" pitchFamily="18" charset="-122"/>
                          <a:cs typeface="Alibaba PuHuiTi R" pitchFamily="18" charset="-122"/>
                        </a:rPr>
                        <a:t>的首写字母</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279444">
                <a:tc>
                  <a:txBody>
                    <a:bodyPr/>
                    <a:lstStyle/>
                    <a:p>
                      <a:r>
                        <a:rPr lang="en-GB" sz="1600" b="0" i="0">
                          <a:effectLst/>
                          <a:latin typeface="Alibaba PuHuiTi R" pitchFamily="18" charset="-122"/>
                          <a:ea typeface="Alibaba PuHuiTi R" pitchFamily="18" charset="-122"/>
                          <a:cs typeface="Alibaba PuHuiTi R" pitchFamily="18" charset="-122"/>
                        </a:rPr>
                        <a:t>M1+</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逾期</a:t>
                      </a:r>
                      <a:r>
                        <a:rPr lang="en-US" altLang="zh-CN" sz="1600" b="0" i="0" dirty="0">
                          <a:effectLst/>
                          <a:latin typeface="Alibaba PuHuiTi R" pitchFamily="18" charset="-122"/>
                          <a:ea typeface="Alibaba PuHuiTi R" pitchFamily="18" charset="-122"/>
                          <a:cs typeface="Alibaba PuHuiTi R" pitchFamily="18" charset="-122"/>
                        </a:rPr>
                        <a:t>[30, </a:t>
                      </a:r>
                      <a:r>
                        <a:rPr lang="en-GB" sz="1600" b="0" i="0" dirty="0">
                          <a:effectLst/>
                          <a:latin typeface="Alibaba PuHuiTi R" pitchFamily="18" charset="-122"/>
                          <a:ea typeface="Alibaba PuHuiTi R" pitchFamily="18" charset="-122"/>
                          <a:cs typeface="Alibaba PuHuiTi R" pitchFamily="18" charset="-122"/>
                        </a:rPr>
                        <a:t>inf]</a:t>
                      </a:r>
                      <a:r>
                        <a:rPr lang="zh-CN" altLang="en-US" sz="1600" b="0" i="0" dirty="0">
                          <a:effectLst/>
                          <a:latin typeface="Alibaba PuHuiTi R" pitchFamily="18" charset="-122"/>
                          <a:ea typeface="Alibaba PuHuiTi R" pitchFamily="18" charset="-122"/>
                          <a:cs typeface="Alibaba PuHuiTi R" pitchFamily="18" charset="-122"/>
                        </a:rPr>
                        <a:t>天</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5"/>
                  </a:ext>
                </a:extLst>
              </a:tr>
              <a:tr h="279444">
                <a:tc>
                  <a:txBody>
                    <a:bodyPr/>
                    <a:lstStyle/>
                    <a:p>
                      <a:r>
                        <a:rPr lang="en-GB" sz="1600" b="0" i="0">
                          <a:effectLst/>
                          <a:latin typeface="Alibaba PuHuiTi R" pitchFamily="18" charset="-122"/>
                          <a:ea typeface="Alibaba PuHuiTi R" pitchFamily="18" charset="-122"/>
                          <a:cs typeface="Alibaba PuHuiTi R" pitchFamily="18" charset="-122"/>
                        </a:rPr>
                        <a:t>default</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a:effectLst/>
                          <a:latin typeface="Alibaba PuHuiTi R" pitchFamily="18" charset="-122"/>
                          <a:ea typeface="Alibaba PuHuiTi R" pitchFamily="18" charset="-122"/>
                          <a:cs typeface="Alibaba PuHuiTi R" pitchFamily="18" charset="-122"/>
                        </a:rPr>
                        <a:t>坏账</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279444">
                <a:tc>
                  <a:txBody>
                    <a:bodyPr/>
                    <a:lstStyle/>
                    <a:p>
                      <a:r>
                        <a:rPr lang="en-GB" sz="1600" b="0" i="0">
                          <a:effectLst/>
                          <a:latin typeface="Alibaba PuHuiTi R" pitchFamily="18" charset="-122"/>
                          <a:ea typeface="Alibaba PuHuiTi R" pitchFamily="18" charset="-122"/>
                          <a:cs typeface="Alibaba PuHuiTi R" pitchFamily="18" charset="-122"/>
                        </a:rPr>
                        <a:t>delinquency</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拖欠</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7"/>
                  </a:ext>
                </a:extLst>
              </a:tr>
              <a:tr h="492353">
                <a:tc>
                  <a:txBody>
                    <a:bodyPr/>
                    <a:lstStyle/>
                    <a:p>
                      <a:r>
                        <a:rPr lang="en-GB" sz="1600" b="0" i="0">
                          <a:effectLst/>
                          <a:latin typeface="Alibaba PuHuiTi R" pitchFamily="18" charset="-122"/>
                          <a:ea typeface="Alibaba PuHuiTi R" pitchFamily="18" charset="-122"/>
                          <a:cs typeface="Alibaba PuHuiTi R" pitchFamily="18" charset="-122"/>
                        </a:rPr>
                        <a:t>flow rate</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流动率 一般指</a:t>
                      </a:r>
                      <a:r>
                        <a:rPr lang="en-GB" sz="1600" b="0" i="0" dirty="0">
                          <a:effectLst/>
                          <a:latin typeface="Alibaba PuHuiTi R" pitchFamily="18" charset="-122"/>
                          <a:ea typeface="Alibaba PuHuiTi R" pitchFamily="18" charset="-122"/>
                          <a:cs typeface="Alibaba PuHuiTi R" pitchFamily="18" charset="-122"/>
                        </a:rPr>
                        <a:t>M1</a:t>
                      </a:r>
                      <a:r>
                        <a:rPr lang="zh-CN" altLang="en-US" sz="1600" b="0" i="0" dirty="0">
                          <a:effectLst/>
                          <a:latin typeface="Alibaba PuHuiTi R" pitchFamily="18" charset="-122"/>
                          <a:ea typeface="Alibaba PuHuiTi R" pitchFamily="18" charset="-122"/>
                          <a:cs typeface="Alibaba PuHuiTi R" pitchFamily="18" charset="-122"/>
                        </a:rPr>
                        <a:t>向</a:t>
                      </a:r>
                      <a:r>
                        <a:rPr lang="en-GB" sz="1600" b="0" i="0" dirty="0">
                          <a:effectLst/>
                          <a:latin typeface="Alibaba PuHuiTi R" pitchFamily="18" charset="-122"/>
                          <a:ea typeface="Alibaba PuHuiTi R" pitchFamily="18" charset="-122"/>
                          <a:cs typeface="Alibaba PuHuiTi R" pitchFamily="18" charset="-122"/>
                        </a:rPr>
                        <a:t>M2，M2</a:t>
                      </a:r>
                      <a:r>
                        <a:rPr lang="zh-CN" altLang="en-US" sz="1600" b="0" i="0" dirty="0">
                          <a:effectLst/>
                          <a:latin typeface="Alibaba PuHuiTi R" pitchFamily="18" charset="-122"/>
                          <a:ea typeface="Alibaba PuHuiTi R" pitchFamily="18" charset="-122"/>
                          <a:cs typeface="Alibaba PuHuiTi R" pitchFamily="18" charset="-122"/>
                        </a:rPr>
                        <a:t>向</a:t>
                      </a:r>
                      <a:r>
                        <a:rPr lang="en-GB" sz="1600" b="0" i="0" dirty="0">
                          <a:effectLst/>
                          <a:latin typeface="Alibaba PuHuiTi R" pitchFamily="18" charset="-122"/>
                          <a:ea typeface="Alibaba PuHuiTi R" pitchFamily="18" charset="-122"/>
                          <a:cs typeface="Alibaba PuHuiTi R" pitchFamily="18" charset="-122"/>
                        </a:rPr>
                        <a:t>M3</a:t>
                      </a:r>
                      <a:r>
                        <a:rPr lang="zh-CN" altLang="en-US" sz="1600" b="0" i="0" dirty="0">
                          <a:effectLst/>
                          <a:latin typeface="Alibaba PuHuiTi R" pitchFamily="18" charset="-122"/>
                          <a:ea typeface="Alibaba PuHuiTi R" pitchFamily="18" charset="-122"/>
                          <a:cs typeface="Alibaba PuHuiTi R" pitchFamily="18" charset="-122"/>
                        </a:rPr>
                        <a:t>转移的比例</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492353">
                <a:tc>
                  <a:txBody>
                    <a:bodyPr/>
                    <a:lstStyle/>
                    <a:p>
                      <a:r>
                        <a:rPr lang="en-GB" sz="1600" b="0" i="0">
                          <a:effectLst/>
                          <a:latin typeface="Alibaba PuHuiTi R" pitchFamily="18" charset="-122"/>
                          <a:ea typeface="Alibaba PuHuiTi R" pitchFamily="18" charset="-122"/>
                          <a:cs typeface="Alibaba PuHuiTi R" pitchFamily="18" charset="-122"/>
                        </a:rPr>
                        <a:t>bad rate</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zh-CN" altLang="en-US" sz="1600" b="0" i="0" dirty="0">
                          <a:effectLst/>
                          <a:latin typeface="Alibaba PuHuiTi R" pitchFamily="18" charset="-122"/>
                          <a:ea typeface="Alibaba PuHuiTi R" pitchFamily="18" charset="-122"/>
                          <a:cs typeface="Alibaba PuHuiTi R" pitchFamily="18" charset="-122"/>
                        </a:rPr>
                        <a:t>坏账率 当月不良资产数</a:t>
                      </a:r>
                      <a:r>
                        <a:rPr lang="en-US" altLang="zh-CN" sz="1600" b="0" i="0" dirty="0">
                          <a:effectLst/>
                          <a:latin typeface="Alibaba PuHuiTi R" pitchFamily="18" charset="-122"/>
                          <a:ea typeface="Alibaba PuHuiTi R" pitchFamily="18" charset="-122"/>
                          <a:cs typeface="Alibaba PuHuiTi R" pitchFamily="18" charset="-122"/>
                        </a:rPr>
                        <a:t>/</a:t>
                      </a:r>
                      <a:r>
                        <a:rPr lang="zh-CN" altLang="en-US" sz="1600" b="0" i="0" dirty="0">
                          <a:effectLst/>
                          <a:latin typeface="Alibaba PuHuiTi R" pitchFamily="18" charset="-122"/>
                          <a:ea typeface="Alibaba PuHuiTi R" pitchFamily="18" charset="-122"/>
                          <a:cs typeface="Alibaba PuHuiTi R" pitchFamily="18" charset="-122"/>
                        </a:rPr>
                        <a:t>总资产数</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0009"/>
                  </a:ext>
                </a:extLst>
              </a:tr>
              <a:tr h="279444">
                <a:tc>
                  <a:txBody>
                    <a:bodyPr/>
                    <a:lstStyle/>
                    <a:p>
                      <a:r>
                        <a:rPr lang="en-GB" sz="1600" b="0" i="0">
                          <a:effectLst/>
                          <a:latin typeface="Alibaba PuHuiTi R" pitchFamily="18" charset="-122"/>
                          <a:ea typeface="Alibaba PuHuiTi R" pitchFamily="18" charset="-122"/>
                          <a:cs typeface="Alibaba PuHuiTi R" pitchFamily="18" charset="-122"/>
                        </a:rPr>
                        <a:t>vintage</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zh-CN" altLang="en-US" sz="1600" b="0" i="0" dirty="0">
                          <a:effectLst/>
                          <a:latin typeface="Alibaba PuHuiTi R" pitchFamily="18" charset="-122"/>
                          <a:ea typeface="Alibaba PuHuiTi R" pitchFamily="18" charset="-122"/>
                          <a:cs typeface="Alibaba PuHuiTi R" pitchFamily="18" charset="-122"/>
                        </a:rPr>
                        <a:t>账龄分析</a:t>
                      </a:r>
                    </a:p>
                  </a:txBody>
                  <a:tcPr marL="72079" marR="72079" marT="33267" marB="33267"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0010"/>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信贷领域常用术语含义</a:t>
            </a:r>
            <a:endParaRPr lang="en-US" altLang="zh-CN" dirty="0"/>
          </a:p>
          <a:p>
            <a:pPr lvl="1"/>
            <a:r>
              <a:rPr lang="en-US" altLang="zh-CN" b="0" dirty="0">
                <a:latin typeface="Alibaba PuHuiTi R" pitchFamily="18" charset="-122"/>
                <a:ea typeface="Alibaba PuHuiTi R" pitchFamily="18" charset="-122"/>
                <a:cs typeface="Alibaba PuHuiTi R" pitchFamily="18" charset="-122"/>
              </a:rPr>
              <a:t>DPD </a:t>
            </a:r>
            <a:r>
              <a:rPr lang="zh-CN" altLang="en-US" b="0" dirty="0">
                <a:latin typeface="Alibaba PuHuiTi R" pitchFamily="18" charset="-122"/>
                <a:ea typeface="Alibaba PuHuiTi R" pitchFamily="18" charset="-122"/>
                <a:cs typeface="Alibaba PuHuiTi R" pitchFamily="18" charset="-122"/>
              </a:rPr>
              <a:t>逾期天数</a:t>
            </a:r>
          </a:p>
          <a:p>
            <a:pPr lvl="1"/>
            <a:r>
              <a:rPr lang="en-US" altLang="zh-CN" b="0" dirty="0">
                <a:latin typeface="Alibaba PuHuiTi R" pitchFamily="18" charset="-122"/>
                <a:ea typeface="Alibaba PuHuiTi R" pitchFamily="18" charset="-122"/>
                <a:cs typeface="Alibaba PuHuiTi R" pitchFamily="18" charset="-122"/>
              </a:rPr>
              <a:t>FPD </a:t>
            </a:r>
            <a:r>
              <a:rPr lang="zh-CN" altLang="en-US" b="0" dirty="0">
                <a:latin typeface="Alibaba PuHuiTi R" pitchFamily="18" charset="-122"/>
                <a:ea typeface="Alibaba PuHuiTi R" pitchFamily="18" charset="-122"/>
                <a:cs typeface="Alibaba PuHuiTi R" pitchFamily="18" charset="-122"/>
              </a:rPr>
              <a:t>首次逾期天数 </a:t>
            </a:r>
          </a:p>
          <a:p>
            <a:pPr lvl="1"/>
            <a:r>
              <a:rPr lang="en-US" altLang="zh-CN" b="0" dirty="0">
                <a:latin typeface="Alibaba PuHuiTi R" pitchFamily="18" charset="-122"/>
                <a:ea typeface="Alibaba PuHuiTi R" pitchFamily="18" charset="-122"/>
                <a:cs typeface="Alibaba PuHuiTi R" pitchFamily="18" charset="-122"/>
              </a:rPr>
              <a:t>bad rate </a:t>
            </a:r>
            <a:r>
              <a:rPr lang="zh-CN" altLang="en-US" b="0" dirty="0">
                <a:latin typeface="Alibaba PuHuiTi R" pitchFamily="18" charset="-122"/>
                <a:ea typeface="Alibaba PuHuiTi R" pitchFamily="18" charset="-122"/>
                <a:cs typeface="Alibaba PuHuiTi R" pitchFamily="18" charset="-122"/>
              </a:rPr>
              <a:t>坏账率</a:t>
            </a:r>
          </a:p>
          <a:p>
            <a:pPr lvl="1"/>
            <a:r>
              <a:rPr lang="en-US" altLang="zh-CN" b="0" dirty="0">
                <a:latin typeface="Alibaba PuHuiTi R" pitchFamily="18" charset="-122"/>
                <a:ea typeface="Alibaba PuHuiTi R" pitchFamily="18" charset="-122"/>
                <a:cs typeface="Alibaba PuHuiTi R" pitchFamily="18" charset="-122"/>
              </a:rPr>
              <a:t>M1 </a:t>
            </a:r>
            <a:r>
              <a:rPr lang="zh-CN" altLang="en-US" b="0" dirty="0">
                <a:latin typeface="Alibaba PuHuiTi R" pitchFamily="18" charset="-122"/>
                <a:ea typeface="Alibaba PuHuiTi R" pitchFamily="18" charset="-122"/>
                <a:cs typeface="Alibaba PuHuiTi R" pitchFamily="18" charset="-122"/>
              </a:rPr>
              <a:t>逾期一个月以内</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一个</a:t>
            </a:r>
            <a:r>
              <a:rPr lang="en-US" altLang="zh-CN" dirty="0"/>
              <a:t>12</a:t>
            </a:r>
            <a:r>
              <a:rPr lang="zh-CN" altLang="en-US" dirty="0"/>
              <a:t>期的消费贷产品，还款日每月</a:t>
            </a:r>
            <a:r>
              <a:rPr lang="en-US" altLang="zh-CN" dirty="0"/>
              <a:t>8</a:t>
            </a:r>
            <a:r>
              <a:rPr lang="zh-CN" altLang="en-US" dirty="0"/>
              <a:t>号。现在是第三个月，某客户在这个月</a:t>
            </a:r>
            <a:r>
              <a:rPr lang="en-US" altLang="zh-CN" dirty="0"/>
              <a:t>10</a:t>
            </a:r>
            <a:r>
              <a:rPr lang="zh-CN" altLang="en-US" dirty="0"/>
              <a:t>号完成了还款。那么该客户的状态是？</a:t>
            </a:r>
          </a:p>
        </p:txBody>
      </p:sp>
      <p:sp>
        <p:nvSpPr>
          <p:cNvPr id="5" name="文本占位符 4"/>
          <p:cNvSpPr>
            <a:spLocks noGrp="1"/>
          </p:cNvSpPr>
          <p:nvPr>
            <p:ph type="body" sz="quarter" idx="11"/>
          </p:nvPr>
        </p:nvSpPr>
        <p:spPr/>
        <p:txBody>
          <a:bodyPr/>
          <a:lstStyle/>
          <a:p>
            <a:r>
              <a:rPr lang="pt-BR" altLang="zh-CN" b="0" i="0" dirty="0">
                <a:solidFill>
                  <a:srgbClr val="374151"/>
                </a:solidFill>
                <a:effectLst/>
                <a:latin typeface="Söhne"/>
              </a:rPr>
              <a:t>A) MOB2</a:t>
            </a:r>
            <a:br>
              <a:rPr lang="pt-BR" altLang="zh-CN" dirty="0"/>
            </a:br>
            <a:r>
              <a:rPr lang="pt-BR" altLang="zh-CN" b="0" i="0" dirty="0">
                <a:solidFill>
                  <a:srgbClr val="374151"/>
                </a:solidFill>
                <a:effectLst/>
                <a:latin typeface="Söhne"/>
              </a:rPr>
              <a:t>B) DPD2</a:t>
            </a:r>
            <a:br>
              <a:rPr lang="pt-BR" altLang="zh-CN" dirty="0"/>
            </a:br>
            <a:r>
              <a:rPr lang="pt-BR" altLang="zh-CN" b="0" i="0" dirty="0">
                <a:solidFill>
                  <a:srgbClr val="374151"/>
                </a:solidFill>
                <a:effectLst/>
                <a:latin typeface="Söhne"/>
              </a:rPr>
              <a:t>C) M1</a:t>
            </a:r>
            <a:br>
              <a:rPr lang="pt-BR" altLang="zh-CN" dirty="0"/>
            </a:br>
            <a:r>
              <a:rPr lang="pt-BR" altLang="zh-CN" b="0" i="0" dirty="0">
                <a:solidFill>
                  <a:srgbClr val="374151"/>
                </a:solidFill>
                <a:effectLst/>
                <a:latin typeface="Söhne"/>
              </a:rPr>
              <a:t>D) DPD30+</a:t>
            </a:r>
            <a:br>
              <a:rPr lang="pt-BR" altLang="zh-CN" dirty="0"/>
            </a:br>
            <a:r>
              <a:rPr lang="pt-BR" altLang="zh-CN" b="0" i="0" dirty="0">
                <a:solidFill>
                  <a:srgbClr val="374151"/>
                </a:solidFill>
                <a:effectLst/>
                <a:latin typeface="Söhne"/>
              </a:rPr>
              <a:t>E) M0</a:t>
            </a:r>
            <a:br>
              <a:rPr lang="pt-BR" altLang="zh-CN" dirty="0"/>
            </a:br>
            <a:r>
              <a:rPr lang="pt-BR" altLang="zh-CN" b="0" i="0" dirty="0">
                <a:solidFill>
                  <a:srgbClr val="374151"/>
                </a:solidFill>
                <a:effectLst/>
                <a:latin typeface="Söhne"/>
              </a:rPr>
              <a:t>F) MOB3</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976686" y="1286256"/>
            <a:ext cx="6298881" cy="3188208"/>
          </a:xfrm>
        </p:spPr>
        <p:txBody>
          <a:bodyPr/>
          <a:lstStyle/>
          <a:p>
            <a:endParaRPr lang="en-US" altLang="zh-CN" dirty="0">
              <a:solidFill>
                <a:srgbClr val="AD2B26"/>
              </a:solidFill>
            </a:endParaRPr>
          </a:p>
          <a:p>
            <a:r>
              <a:rPr kumimoji="1" lang="zh-CN" altLang="en-US" dirty="0"/>
              <a:t>知道常见信贷风险</a:t>
            </a:r>
            <a:endParaRPr kumimoji="1" lang="en-US" altLang="zh-CN" dirty="0"/>
          </a:p>
          <a:p>
            <a:r>
              <a:rPr kumimoji="1" lang="zh-CN" altLang="en-US" dirty="0"/>
              <a:t>知道机器学习风控模型的优势</a:t>
            </a:r>
            <a:endParaRPr kumimoji="1" lang="en-US" altLang="zh-CN" dirty="0"/>
          </a:p>
          <a:p>
            <a:r>
              <a:rPr kumimoji="1" lang="zh-CN" altLang="en-US" dirty="0"/>
              <a:t>知道信贷领域常用术语含义</a:t>
            </a:r>
            <a:endParaRPr kumimoji="1" lang="en-US" altLang="zh-CN" dirty="0"/>
          </a:p>
          <a:p>
            <a:r>
              <a:rPr kumimoji="1" lang="zh-CN" altLang="en-US" dirty="0"/>
              <a:t>知道风控业务常见指标</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017" y="2766218"/>
            <a:ext cx="6654800" cy="1325563"/>
          </a:xfrm>
        </p:spPr>
        <p:txBody>
          <a:bodyPr/>
          <a:lstStyle/>
          <a:p>
            <a:pPr>
              <a:defRPr/>
            </a:pPr>
            <a:r>
              <a:rPr kumimoji="1" lang="zh-CN" altLang="en-US" b="1" dirty="0">
                <a:solidFill>
                  <a:srgbClr val="404040"/>
                </a:solidFill>
                <a:ea typeface="阿里巴巴普惠体" panose="00020600040101010101" pitchFamily="18" charset="-122"/>
                <a:sym typeface="+mn-ea"/>
              </a:rPr>
              <a:t>风控业务案例</a:t>
            </a:r>
          </a:p>
        </p:txBody>
      </p:sp>
      <p:sp>
        <p:nvSpPr>
          <p:cNvPr id="3" name="文本占位符 2"/>
          <p:cNvSpPr>
            <a:spLocks noGrp="1"/>
          </p:cNvSpPr>
          <p:nvPr>
            <p:ph type="body" sz="quarter" idx="10"/>
          </p:nvPr>
        </p:nvSpPr>
        <p:spPr/>
        <p:txBody>
          <a:bodyPr/>
          <a:lstStyle/>
          <a:p>
            <a:r>
              <a:rPr kumimoji="1" lang="en-US" altLang="zh-CN" dirty="0"/>
              <a:t>04</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案例背景介绍</a:t>
            </a:r>
          </a:p>
        </p:txBody>
      </p:sp>
      <p:sp>
        <p:nvSpPr>
          <p:cNvPr id="2" name="文本框 1"/>
          <p:cNvSpPr txBox="1"/>
          <p:nvPr/>
        </p:nvSpPr>
        <p:spPr>
          <a:xfrm>
            <a:off x="926592" y="1621536"/>
            <a:ext cx="4631396" cy="320857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通过对业务数据分析了解信贷业务状况</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数据集说明</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从开源数据改造而来，基本反映真实业务数据</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销售，客服可以忽略</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账单周期，放款日期</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账单金额</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实收金额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未收金额</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应付日期为还款时间</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账期分成两种 </a:t>
            </a:r>
            <a:r>
              <a:rPr lang="en-US" altLang="zh-CN" sz="1600" dirty="0">
                <a:latin typeface="Alibaba PuHuiTi R" pitchFamily="18" charset="-122"/>
                <a:ea typeface="Alibaba PuHuiTi R" pitchFamily="18" charset="-122"/>
                <a:cs typeface="Alibaba PuHuiTi R" pitchFamily="18" charset="-122"/>
              </a:rPr>
              <a:t>60</a:t>
            </a:r>
            <a:r>
              <a:rPr lang="zh-CN" altLang="en-US" sz="1600" dirty="0">
                <a:latin typeface="Alibaba PuHuiTi R" pitchFamily="18" charset="-122"/>
                <a:ea typeface="Alibaba PuHuiTi R" pitchFamily="18" charset="-122"/>
                <a:cs typeface="Alibaba PuHuiTi R" pitchFamily="18" charset="-122"/>
              </a:rPr>
              <a:t>天和</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a:t>
            </a: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实际到账日为空白 说明没还钱</a:t>
            </a:r>
          </a:p>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0510" y="3816096"/>
            <a:ext cx="7298076" cy="2577133"/>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案例背景介绍</a:t>
            </a:r>
          </a:p>
        </p:txBody>
      </p:sp>
      <p:sp>
        <p:nvSpPr>
          <p:cNvPr id="2" name="文本框 1"/>
          <p:cNvSpPr txBox="1"/>
          <p:nvPr/>
        </p:nvSpPr>
        <p:spPr>
          <a:xfrm>
            <a:off x="926592" y="1621536"/>
            <a:ext cx="4613764" cy="320857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通过对贷后业务数据的分析要分析出如下内容</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每个季度账单金额和坏账率（逾期</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天以上）</a:t>
            </a:r>
          </a:p>
          <a:p>
            <a:pPr lvl="1"/>
            <a:r>
              <a:rPr lang="zh-CN" altLang="en-US" sz="1600" dirty="0">
                <a:latin typeface="Alibaba PuHuiTi R" pitchFamily="18" charset="-122"/>
                <a:ea typeface="Alibaba PuHuiTi R" pitchFamily="18" charset="-122"/>
                <a:cs typeface="Alibaba PuHuiTi R" pitchFamily="18" charset="-122"/>
              </a:rPr>
              <a:t>所有未收金额</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所有账单金额</a:t>
            </a:r>
          </a:p>
          <a:p>
            <a:pPr lvl="1"/>
            <a:r>
              <a:rPr lang="zh-CN" altLang="en-US" sz="1600" dirty="0">
                <a:latin typeface="Alibaba PuHuiTi R" pitchFamily="18" charset="-122"/>
                <a:ea typeface="Alibaba PuHuiTi R" pitchFamily="18" charset="-122"/>
                <a:cs typeface="Alibaba PuHuiTi R" pitchFamily="18" charset="-122"/>
              </a:rPr>
              <a:t>未收金额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账单金额</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实收金额</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每个季度</a:t>
            </a:r>
            <a:r>
              <a:rPr lang="en-US" altLang="zh-CN" sz="1600" dirty="0">
                <a:latin typeface="Alibaba PuHuiTi R" pitchFamily="18" charset="-122"/>
                <a:ea typeface="Alibaba PuHuiTi R" pitchFamily="18" charset="-122"/>
                <a:cs typeface="Alibaba PuHuiTi R" pitchFamily="18" charset="-122"/>
              </a:rPr>
              <a:t>60</a:t>
            </a:r>
            <a:r>
              <a:rPr lang="zh-CN" altLang="en-US" sz="1600" dirty="0">
                <a:latin typeface="Alibaba PuHuiTi R" pitchFamily="18" charset="-122"/>
                <a:ea typeface="Alibaba PuHuiTi R" pitchFamily="18" charset="-122"/>
                <a:cs typeface="Alibaba PuHuiTi R" pitchFamily="18" charset="-122"/>
              </a:rPr>
              <a:t>天账期入催率，</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天账单入催率</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    </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不同逾期天数的回款情况</a:t>
            </a:r>
          </a:p>
          <a:p>
            <a:pPr lvl="1"/>
            <a:r>
              <a:rPr lang="zh-CN" altLang="en-US" sz="1600" dirty="0">
                <a:latin typeface="Alibaba PuHuiTi R" pitchFamily="18" charset="-122"/>
                <a:ea typeface="Alibaba PuHuiTi R" pitchFamily="18" charset="-122"/>
                <a:cs typeface="Alibaba PuHuiTi R" pitchFamily="18" charset="-122"/>
              </a:rPr>
              <a:t>历史逾期天数： 有逾期，已经还完了</a:t>
            </a:r>
          </a:p>
          <a:p>
            <a:pPr lvl="1"/>
            <a:r>
              <a:rPr lang="zh-CN" altLang="en-US" sz="1600" dirty="0">
                <a:latin typeface="Alibaba PuHuiTi R" pitchFamily="18" charset="-122"/>
                <a:ea typeface="Alibaba PuHuiTi R" pitchFamily="18" charset="-122"/>
                <a:cs typeface="Alibaba PuHuiTi R" pitchFamily="18" charset="-122"/>
              </a:rPr>
              <a:t>当前逾期天数： 现在还欠着钱，没还完</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1281120" cy="500137"/>
          </a:xfrm>
          <a:prstGeom prst="rect">
            <a:avLst/>
          </a:prstGeom>
          <a:noFill/>
        </p:spPr>
        <p:txBody>
          <a:bodyPr wrap="none" rtlCol="0">
            <a:spAutoFit/>
          </a:bodyPr>
          <a:lstStyle/>
          <a:p>
            <a:pPr marL="285750" indent="-285750" fontAlgn="auto">
              <a:spcBef>
                <a:spcPts val="0"/>
              </a:spcBef>
              <a:spcAft>
                <a:spcPts val="0"/>
              </a:spcAft>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加载数据</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7" name="矩形 6"/>
          <p:cNvSpPr/>
          <p:nvPr/>
        </p:nvSpPr>
        <p:spPr>
          <a:xfrm>
            <a:off x="890016" y="2136338"/>
            <a:ext cx="10253472" cy="2308324"/>
          </a:xfrm>
          <a:prstGeom prst="rect">
            <a:avLst/>
          </a:prstGeom>
          <a:solidFill>
            <a:srgbClr val="FFFFE4"/>
          </a:solidFill>
          <a:ln>
            <a:solidFill>
              <a:schemeClr val="tx1"/>
            </a:solidFill>
          </a:ln>
        </p:spPr>
        <p:txBody>
          <a:bodyPr wrap="square">
            <a:spAutoFit/>
          </a:bodyPr>
          <a:lstStyle/>
          <a:p>
            <a:r>
              <a:rPr lang="en-GB" altLang="zh-CN" dirty="0">
                <a:solidFill>
                  <a:srgbClr val="0000FF"/>
                </a:solidFill>
                <a:latin typeface="Menlo" panose="020B0609030804020204" pitchFamily="49" charset="0"/>
              </a:rPr>
              <a:t>import</a:t>
            </a:r>
            <a:r>
              <a:rPr lang="en-GB" altLang="zh-CN" dirty="0">
                <a:solidFill>
                  <a:srgbClr val="000000"/>
                </a:solidFill>
                <a:latin typeface="Menlo" panose="020B0609030804020204" pitchFamily="49" charset="0"/>
              </a:rPr>
              <a:t> pandas </a:t>
            </a:r>
            <a:r>
              <a:rPr lang="en-GB" altLang="zh-CN" dirty="0">
                <a:solidFill>
                  <a:srgbClr val="0000FF"/>
                </a:solidFill>
                <a:latin typeface="Menlo" panose="020B0609030804020204" pitchFamily="49" charset="0"/>
              </a:rPr>
              <a:t>as</a:t>
            </a:r>
            <a:r>
              <a:rPr lang="en-GB" altLang="zh-CN" dirty="0">
                <a:solidFill>
                  <a:srgbClr val="000000"/>
                </a:solidFill>
                <a:latin typeface="Menlo" panose="020B0609030804020204" pitchFamily="49" charset="0"/>
              </a:rPr>
              <a:t> pd</a:t>
            </a:r>
          </a:p>
          <a:p>
            <a:r>
              <a:rPr lang="en-GB" altLang="zh-CN" dirty="0">
                <a:solidFill>
                  <a:srgbClr val="0000FF"/>
                </a:solidFill>
                <a:latin typeface="Menlo" panose="020B0609030804020204" pitchFamily="49" charset="0"/>
              </a:rPr>
              <a:t>import</a:t>
            </a:r>
            <a:r>
              <a:rPr lang="en-GB" altLang="zh-CN" dirty="0">
                <a:solidFill>
                  <a:srgbClr val="000000"/>
                </a:solidFill>
                <a:latin typeface="Menlo" panose="020B0609030804020204" pitchFamily="49" charset="0"/>
              </a:rPr>
              <a:t> datetime</a:t>
            </a:r>
          </a:p>
          <a:p>
            <a:r>
              <a:rPr lang="en-GB" altLang="zh-CN" dirty="0">
                <a:solidFill>
                  <a:srgbClr val="0000FF"/>
                </a:solidFill>
                <a:latin typeface="Menlo" panose="020B0609030804020204" pitchFamily="49" charset="0"/>
              </a:rPr>
              <a:t>from</a:t>
            </a:r>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pyecharts.charts</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import</a:t>
            </a:r>
            <a:r>
              <a:rPr lang="en-GB" altLang="zh-CN" dirty="0">
                <a:solidFill>
                  <a:srgbClr val="000000"/>
                </a:solidFill>
                <a:latin typeface="Menlo" panose="020B0609030804020204" pitchFamily="49" charset="0"/>
              </a:rPr>
              <a:t> *</a:t>
            </a:r>
          </a:p>
          <a:p>
            <a:r>
              <a:rPr lang="en-GB" altLang="zh-CN" dirty="0">
                <a:solidFill>
                  <a:srgbClr val="0000FF"/>
                </a:solidFill>
                <a:latin typeface="Menlo" panose="020B0609030804020204" pitchFamily="49" charset="0"/>
              </a:rPr>
              <a:t>from</a:t>
            </a:r>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pyecharts</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import</a:t>
            </a:r>
            <a:r>
              <a:rPr lang="en-GB" altLang="zh-CN" dirty="0">
                <a:solidFill>
                  <a:srgbClr val="000000"/>
                </a:solidFill>
                <a:latin typeface="Menlo" panose="020B0609030804020204" pitchFamily="49" charset="0"/>
              </a:rPr>
              <a:t> options </a:t>
            </a:r>
            <a:r>
              <a:rPr lang="en-GB" altLang="zh-CN" dirty="0">
                <a:solidFill>
                  <a:srgbClr val="0000FF"/>
                </a:solidFill>
                <a:latin typeface="Menlo" panose="020B0609030804020204" pitchFamily="49" charset="0"/>
              </a:rPr>
              <a:t>as</a:t>
            </a:r>
            <a:r>
              <a:rPr lang="en-GB" altLang="zh-CN" dirty="0">
                <a:solidFill>
                  <a:srgbClr val="000000"/>
                </a:solidFill>
                <a:latin typeface="Menlo" panose="020B0609030804020204" pitchFamily="49" charset="0"/>
              </a:rPr>
              <a:t> opts</a:t>
            </a:r>
          </a:p>
          <a:p>
            <a:r>
              <a:rPr lang="en-GB" altLang="zh-CN" dirty="0">
                <a:solidFill>
                  <a:srgbClr val="000000"/>
                </a:solidFill>
                <a:latin typeface="Menlo" panose="020B0609030804020204" pitchFamily="49" charset="0"/>
              </a:rPr>
              <a:t>df1 = </a:t>
            </a:r>
            <a:r>
              <a:rPr lang="en-GB" altLang="zh-CN" dirty="0" err="1">
                <a:solidFill>
                  <a:srgbClr val="000000"/>
                </a:solidFill>
                <a:latin typeface="Menlo" panose="020B0609030804020204" pitchFamily="49" charset="0"/>
              </a:rPr>
              <a:t>pd.read_excel</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'data/</a:t>
            </a:r>
            <a:r>
              <a:rPr lang="zh-CN" altLang="en-US" dirty="0">
                <a:solidFill>
                  <a:srgbClr val="A31515"/>
                </a:solidFill>
                <a:latin typeface="Menlo" panose="020B0609030804020204" pitchFamily="49" charset="0"/>
              </a:rPr>
              <a:t>业务数据</a:t>
            </a:r>
            <a:r>
              <a:rPr lang="en-US" altLang="zh-CN" dirty="0">
                <a:solidFill>
                  <a:srgbClr val="A31515"/>
                </a:solidFill>
                <a:latin typeface="Menlo" panose="020B0609030804020204" pitchFamily="49" charset="0"/>
              </a:rPr>
              <a:t>.</a:t>
            </a:r>
            <a:r>
              <a:rPr lang="en-GB" altLang="zh-CN" dirty="0" err="1">
                <a:solidFill>
                  <a:srgbClr val="A31515"/>
                </a:solidFill>
                <a:latin typeface="Menlo" panose="020B0609030804020204" pitchFamily="49" charset="0"/>
              </a:rPr>
              <a:t>xls</a:t>
            </a:r>
            <a:r>
              <a:rPr lang="en-US" altLang="zh-CN">
                <a:solidFill>
                  <a:srgbClr val="A31515"/>
                </a:solidFill>
                <a:latin typeface="Menlo" panose="020B0609030804020204" pitchFamily="49" charset="0"/>
              </a:rPr>
              <a:t>x</a:t>
            </a:r>
            <a:r>
              <a:rPr lang="en-GB" altLang="zh-CN">
                <a:solidFill>
                  <a:srgbClr val="A31515"/>
                </a:solidFill>
                <a:latin typeface="Menlo" panose="020B0609030804020204" pitchFamily="49" charset="0"/>
              </a:rPr>
              <a:t>'</a:t>
            </a:r>
            <a:r>
              <a:rPr lang="en-GB" altLang="zh-CN">
                <a:solidFill>
                  <a:srgbClr val="000000"/>
                </a:solidFill>
                <a:latin typeface="Menlo" panose="020B0609030804020204" pitchFamily="49" charset="0"/>
              </a:rPr>
              <a:t>) </a:t>
            </a:r>
            <a:endParaRPr lang="en-GB" altLang="zh-CN" dirty="0">
              <a:solidFill>
                <a:srgbClr val="000000"/>
              </a:solidFill>
              <a:latin typeface="Menlo" panose="020B0609030804020204" pitchFamily="49" charset="0"/>
            </a:endParaRPr>
          </a:p>
          <a:p>
            <a:r>
              <a:rPr lang="en-GB" altLang="zh-CN"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要使用原始数据构建新指标，所以保留原始数据，</a:t>
            </a:r>
            <a:r>
              <a:rPr lang="en-GB" altLang="zh-CN" dirty="0">
                <a:solidFill>
                  <a:srgbClr val="008000"/>
                </a:solidFill>
                <a:latin typeface="Menlo" panose="020B0609030804020204" pitchFamily="49" charset="0"/>
              </a:rPr>
              <a:t>copy</a:t>
            </a:r>
            <a:r>
              <a:rPr lang="zh-CN" altLang="en-US" dirty="0">
                <a:solidFill>
                  <a:srgbClr val="008000"/>
                </a:solidFill>
                <a:latin typeface="Menlo" panose="020B0609030804020204" pitchFamily="49" charset="0"/>
              </a:rPr>
              <a:t>新的数据，在新的数据中创建新指标</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df2 = df1.copy()</a:t>
            </a:r>
          </a:p>
          <a:p>
            <a:r>
              <a:rPr lang="en-GB" altLang="zh-CN" dirty="0">
                <a:solidFill>
                  <a:srgbClr val="000000"/>
                </a:solidFill>
                <a:latin typeface="Menlo" panose="020B0609030804020204" pitchFamily="49" charset="0"/>
              </a:rPr>
              <a:t>df2.head()</a:t>
            </a:r>
            <a:endParaRPr lang="en-GB" altLang="zh-CN" b="0" dirty="0">
              <a:solidFill>
                <a:srgbClr val="000000"/>
              </a:solidFill>
              <a:effectLst/>
              <a:latin typeface="Menlo" panose="020B0609030804020204" pitchFamily="49" charset="0"/>
            </a:endParaRPr>
          </a:p>
        </p:txBody>
      </p:sp>
      <p:pic>
        <p:nvPicPr>
          <p:cNvPr id="8" name="图片 7"/>
          <p:cNvPicPr>
            <a:picLocks noChangeAspect="1"/>
          </p:cNvPicPr>
          <p:nvPr/>
        </p:nvPicPr>
        <p:blipFill>
          <a:blip r:embed="rId3"/>
          <a:stretch>
            <a:fillRect/>
          </a:stretch>
        </p:blipFill>
        <p:spPr>
          <a:xfrm>
            <a:off x="890015" y="4574902"/>
            <a:ext cx="10253473" cy="2038909"/>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2089033"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查看数据基本情况</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2" name="图片 1"/>
          <p:cNvPicPr>
            <a:picLocks noChangeAspect="1"/>
          </p:cNvPicPr>
          <p:nvPr/>
        </p:nvPicPr>
        <p:blipFill>
          <a:blip r:embed="rId3"/>
          <a:stretch>
            <a:fillRect/>
          </a:stretch>
        </p:blipFill>
        <p:spPr>
          <a:xfrm>
            <a:off x="984758" y="2649201"/>
            <a:ext cx="3768558" cy="3964610"/>
          </a:xfrm>
          <a:prstGeom prst="rect">
            <a:avLst/>
          </a:prstGeom>
          <a:ln>
            <a:solidFill>
              <a:schemeClr val="tx1"/>
            </a:solidFill>
          </a:ln>
        </p:spPr>
      </p:pic>
      <p:sp>
        <p:nvSpPr>
          <p:cNvPr id="5" name="矩形 4"/>
          <p:cNvSpPr/>
          <p:nvPr/>
        </p:nvSpPr>
        <p:spPr>
          <a:xfrm>
            <a:off x="984758" y="2130146"/>
            <a:ext cx="3988581" cy="369332"/>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df2.info()</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2089033"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查看数据基本情况</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984758" y="2130146"/>
            <a:ext cx="3988581" cy="369332"/>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df2.describe()</a:t>
            </a:r>
            <a:endParaRPr lang="en-GB" altLang="zh-CN" b="0" dirty="0">
              <a:solidFill>
                <a:srgbClr val="000000"/>
              </a:solidFill>
              <a:effectLst/>
              <a:latin typeface="Menlo" panose="020B0609030804020204" pitchFamily="49" charset="0"/>
            </a:endParaRPr>
          </a:p>
        </p:txBody>
      </p:sp>
      <p:pic>
        <p:nvPicPr>
          <p:cNvPr id="7" name="图片 6"/>
          <p:cNvPicPr>
            <a:picLocks noChangeAspect="1"/>
          </p:cNvPicPr>
          <p:nvPr/>
        </p:nvPicPr>
        <p:blipFill>
          <a:blip r:embed="rId3"/>
          <a:stretch>
            <a:fillRect/>
          </a:stretch>
        </p:blipFill>
        <p:spPr>
          <a:xfrm>
            <a:off x="984758" y="2993651"/>
            <a:ext cx="6350000" cy="30861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5852884" cy="74635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数据处理，填充缺失值</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将日期时间类型转换成</a:t>
            </a:r>
            <a:r>
              <a:rPr lang="en-GB" altLang="zh-CN" sz="1600" dirty="0">
                <a:latin typeface="Alibaba PuHuiTi R" pitchFamily="18" charset="-122"/>
                <a:ea typeface="Alibaba PuHuiTi R" pitchFamily="18" charset="-122"/>
                <a:cs typeface="Alibaba PuHuiTi R" pitchFamily="18" charset="-122"/>
              </a:rPr>
              <a:t>datetime</a:t>
            </a:r>
            <a:r>
              <a:rPr lang="zh-CN" altLang="en-US" sz="1600" dirty="0">
                <a:latin typeface="Alibaba PuHuiTi R" pitchFamily="18" charset="-122"/>
                <a:ea typeface="Alibaba PuHuiTi R" pitchFamily="18" charset="-122"/>
                <a:cs typeface="Alibaba PuHuiTi R" pitchFamily="18" charset="-122"/>
              </a:rPr>
              <a:t>类型</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072999"/>
            <a:ext cx="10411968" cy="3139321"/>
          </a:xfrm>
          <a:prstGeom prst="rect">
            <a:avLst/>
          </a:prstGeom>
          <a:solidFill>
            <a:srgbClr val="FFFFE4"/>
          </a:solidFill>
          <a:ln>
            <a:solidFill>
              <a:schemeClr val="tx1"/>
            </a:solidFill>
          </a:ln>
        </p:spPr>
        <p:txBody>
          <a:bodyPr wrap="square">
            <a:spAutoFit/>
          </a:bodyPr>
          <a:lstStyle/>
          <a:p>
            <a:r>
              <a:rPr lang="en-US" altLang="zh-CN" dirty="0">
                <a:solidFill>
                  <a:srgbClr val="008000"/>
                </a:solidFill>
                <a:latin typeface="Menlo" panose="020B0609030804020204" pitchFamily="49" charset="0"/>
              </a:rPr>
              <a:t># </a:t>
            </a:r>
            <a:r>
              <a:rPr lang="zh-CN" altLang="en-US" dirty="0">
                <a:solidFill>
                  <a:srgbClr val="008000"/>
                </a:solidFill>
                <a:latin typeface="Menlo" panose="020B0609030804020204" pitchFamily="49" charset="0"/>
              </a:rPr>
              <a:t>获取最大的日期，作为当前时间</a:t>
            </a:r>
            <a:endParaRPr lang="zh-CN" altLang="en-US" dirty="0">
              <a:solidFill>
                <a:srgbClr val="000000"/>
              </a:solidFill>
              <a:latin typeface="Menlo" panose="020B0609030804020204" pitchFamily="49" charset="0"/>
            </a:endParaRPr>
          </a:p>
          <a:p>
            <a:r>
              <a:rPr lang="en-GB" altLang="zh-CN" dirty="0" err="1">
                <a:solidFill>
                  <a:srgbClr val="000000"/>
                </a:solidFill>
                <a:latin typeface="Menlo" panose="020B0609030804020204" pitchFamily="49" charset="0"/>
              </a:rPr>
              <a:t>today_time</a:t>
            </a:r>
            <a:r>
              <a:rPr lang="en-GB"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pd.to_datetime</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实际到账日</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fillna</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'0'</a:t>
            </a:r>
            <a:r>
              <a:rPr lang="en-GB" altLang="zh-CN" dirty="0">
                <a:solidFill>
                  <a:srgbClr val="000000"/>
                </a:solidFill>
                <a:latin typeface="Menlo" panose="020B0609030804020204" pitchFamily="49" charset="0"/>
              </a:rPr>
              <a:t>).max())</a:t>
            </a:r>
          </a:p>
          <a:p>
            <a:br>
              <a:rPr lang="en-GB"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实收金额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实收金额</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fillna</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开票金额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开票金额</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fillna</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未收金额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未收金额</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fillna</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br>
              <a:rPr lang="en-GB"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账单周期</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pd.to_datetime</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账单周期</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应付日期</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pd.to_datetime</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应付日期</a:t>
            </a:r>
            <a:r>
              <a:rPr lang="en-US" altLang="zh-CN" dirty="0">
                <a:solidFill>
                  <a:srgbClr val="000000"/>
                </a:solidFill>
                <a:latin typeface="Menlo" panose="020B0609030804020204" pitchFamily="49" charset="0"/>
              </a:rPr>
              <a:t>)</a:t>
            </a:r>
          </a:p>
          <a:p>
            <a:br>
              <a:rPr lang="en-US"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实际到账日</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pd.to_datetime</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实际到账日</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fillna</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today_time</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9975808" cy="123880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为了后续计算，在原始数据基础上构造新的字段：</a:t>
            </a:r>
            <a:endParaRPr lang="en-US" altLang="zh-CN" sz="1600" dirty="0">
              <a:latin typeface="Alibaba PuHuiTi R" pitchFamily="18" charset="-122"/>
              <a:ea typeface="Alibaba PuHuiTi R" pitchFamily="18" charset="-122"/>
              <a:cs typeface="Alibaba PuHuiTi R" pitchFamily="18" charset="-122"/>
            </a:endParaRPr>
          </a:p>
          <a:p>
            <a:pPr lvl="1"/>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 是否逾期，是否逾期</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天，未收金额</a:t>
            </a:r>
            <a:r>
              <a:rPr lang="en-US" altLang="zh-CN" sz="1600" dirty="0">
                <a:latin typeface="Alibaba PuHuiTi R" pitchFamily="18" charset="-122"/>
                <a:ea typeface="Alibaba PuHuiTi R" pitchFamily="18" charset="-122"/>
                <a:cs typeface="Alibaba PuHuiTi R" pitchFamily="18" charset="-122"/>
              </a:rPr>
              <a:t>2</a:t>
            </a:r>
            <a:r>
              <a:rPr lang="zh-CN" altLang="en-US" sz="1600" dirty="0">
                <a:latin typeface="Alibaba PuHuiTi R" pitchFamily="18" charset="-122"/>
                <a:ea typeface="Alibaba PuHuiTi R" pitchFamily="18" charset="-122"/>
                <a:cs typeface="Alibaba PuHuiTi R" pitchFamily="18" charset="-122"/>
              </a:rPr>
              <a:t>（校验原始数据中的未收金额），当前逾期天数，历史逾期天数</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890016" y="2461970"/>
            <a:ext cx="11077395" cy="3416320"/>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是否到期</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df2.apply(</a:t>
            </a:r>
            <a:r>
              <a:rPr lang="en-GB" altLang="zh-CN" dirty="0">
                <a:solidFill>
                  <a:srgbClr val="0000FF"/>
                </a:solidFill>
                <a:latin typeface="Menlo" panose="020B0609030804020204" pitchFamily="49" charset="0"/>
              </a:rPr>
              <a:t>lambda</a:t>
            </a:r>
            <a:r>
              <a:rPr lang="en-GB" altLang="zh-CN" dirty="0">
                <a:solidFill>
                  <a:srgbClr val="000000"/>
                </a:solidFill>
                <a:latin typeface="Menlo" panose="020B0609030804020204" pitchFamily="49" charset="0"/>
              </a:rPr>
              <a:t> x : </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if</a:t>
            </a:r>
            <a:r>
              <a:rPr lang="en-GB" altLang="zh-CN" dirty="0">
                <a:solidFill>
                  <a:srgbClr val="000000"/>
                </a:solidFill>
                <a:latin typeface="Menlo" panose="020B0609030804020204" pitchFamily="49" charset="0"/>
              </a:rPr>
              <a:t> x.</a:t>
            </a:r>
            <a:r>
              <a:rPr lang="zh-CN" altLang="en-US" dirty="0">
                <a:solidFill>
                  <a:srgbClr val="000000"/>
                </a:solidFill>
                <a:latin typeface="Menlo" panose="020B0609030804020204" pitchFamily="49" charset="0"/>
              </a:rPr>
              <a:t>应付日期 </a:t>
            </a:r>
            <a:r>
              <a:rPr lang="en-US" altLang="zh-CN" dirty="0">
                <a:solidFill>
                  <a:srgbClr val="000000"/>
                </a:solidFill>
                <a:latin typeface="Menlo" panose="020B0609030804020204" pitchFamily="49" charset="0"/>
              </a:rPr>
              <a:t>&gt; </a:t>
            </a:r>
            <a:r>
              <a:rPr lang="en-GB" altLang="zh-CN" dirty="0" err="1">
                <a:solidFill>
                  <a:srgbClr val="000000"/>
                </a:solidFill>
                <a:latin typeface="Menlo" panose="020B0609030804020204" pitchFamily="49" charset="0"/>
              </a:rPr>
              <a:t>today_time</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else</a:t>
            </a:r>
            <a:r>
              <a:rPr lang="en-GB" altLang="zh-CN" dirty="0">
                <a:solidFill>
                  <a:srgbClr val="000000"/>
                </a:solidFill>
                <a:latin typeface="Menlo" panose="020B0609030804020204" pitchFamily="49" charset="0"/>
              </a:rPr>
              <a:t> </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,axis=</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p>
          <a:p>
            <a:br>
              <a:rPr lang="en-GB"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是否到期</a:t>
            </a:r>
            <a:r>
              <a:rPr lang="en-US"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today_time</a:t>
            </a:r>
            <a:r>
              <a:rPr lang="en-GB" altLang="zh-CN" dirty="0">
                <a:solidFill>
                  <a:srgbClr val="000000"/>
                </a:solidFill>
                <a:latin typeface="Menlo" panose="020B0609030804020204" pitchFamily="49" charset="0"/>
              </a:rPr>
              <a:t> - df2.</a:t>
            </a:r>
            <a:r>
              <a:rPr lang="zh-CN" altLang="en-US" dirty="0">
                <a:solidFill>
                  <a:srgbClr val="000000"/>
                </a:solidFill>
                <a:latin typeface="Menlo" panose="020B0609030804020204" pitchFamily="49" charset="0"/>
              </a:rPr>
              <a:t>应付日期</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map(</a:t>
            </a:r>
            <a:r>
              <a:rPr lang="en-GB" altLang="zh-CN" dirty="0">
                <a:solidFill>
                  <a:srgbClr val="0000FF"/>
                </a:solidFill>
                <a:latin typeface="Menlo" panose="020B0609030804020204" pitchFamily="49" charset="0"/>
              </a:rPr>
              <a:t>lambda</a:t>
            </a:r>
            <a:r>
              <a:rPr lang="en-GB" altLang="zh-CN" dirty="0">
                <a:solidFill>
                  <a:srgbClr val="000000"/>
                </a:solidFill>
                <a:latin typeface="Menlo" panose="020B0609030804020204" pitchFamily="49" charset="0"/>
              </a:rPr>
              <a:t> x : </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if</a:t>
            </a:r>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x.days</a:t>
            </a:r>
            <a:r>
              <a:rPr lang="en-GB" altLang="zh-CN" dirty="0">
                <a:solidFill>
                  <a:srgbClr val="000000"/>
                </a:solidFill>
                <a:latin typeface="Menlo" panose="020B0609030804020204" pitchFamily="49" charset="0"/>
              </a:rPr>
              <a:t> &gt;= </a:t>
            </a:r>
            <a:r>
              <a:rPr lang="en-GB" altLang="zh-CN" dirty="0">
                <a:solidFill>
                  <a:srgbClr val="098658"/>
                </a:solidFill>
                <a:latin typeface="Menlo" panose="020B0609030804020204" pitchFamily="49" charset="0"/>
              </a:rPr>
              <a:t>90</a:t>
            </a:r>
            <a:r>
              <a:rPr lang="en-GB"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else</a:t>
            </a:r>
            <a:r>
              <a:rPr lang="en-GB" altLang="zh-CN" dirty="0">
                <a:solidFill>
                  <a:srgbClr val="000000"/>
                </a:solidFill>
                <a:latin typeface="Menlo" panose="020B0609030804020204" pitchFamily="49" charset="0"/>
              </a:rPr>
              <a:t> </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br>
              <a:rPr lang="en-GB"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未收金额</a:t>
            </a:r>
            <a:r>
              <a:rPr lang="en-US" altLang="zh-CN" dirty="0">
                <a:solidFill>
                  <a:srgbClr val="A31515"/>
                </a:solidFill>
                <a:latin typeface="Menlo" panose="020B0609030804020204" pitchFamily="49" charset="0"/>
              </a:rPr>
              <a:t>2'</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账单金额 </a:t>
            </a:r>
            <a:r>
              <a:rPr lang="en-US" altLang="zh-CN" dirty="0">
                <a:solidFill>
                  <a:srgbClr val="000000"/>
                </a:solidFill>
                <a:latin typeface="Menlo" panose="020B0609030804020204" pitchFamily="49" charset="0"/>
              </a:rPr>
              <a:t>- </a:t>
            </a:r>
            <a:r>
              <a:rPr lang="en-GB" altLang="zh-CN" dirty="0">
                <a:solidFill>
                  <a:srgbClr val="000000"/>
                </a:solidFill>
                <a:latin typeface="Menlo" panose="020B0609030804020204" pitchFamily="49" charset="0"/>
              </a:rPr>
              <a:t>df2.</a:t>
            </a:r>
            <a:r>
              <a:rPr lang="zh-CN" altLang="en-US" dirty="0">
                <a:solidFill>
                  <a:srgbClr val="000000"/>
                </a:solidFill>
                <a:latin typeface="Menlo" panose="020B0609030804020204" pitchFamily="49" charset="0"/>
              </a:rPr>
              <a:t>实收金额</a:t>
            </a:r>
            <a:r>
              <a:rPr lang="en-US" altLang="zh-CN" dirty="0">
                <a:solidFill>
                  <a:srgbClr val="000000"/>
                </a:solidFill>
                <a:latin typeface="Menlo" panose="020B0609030804020204" pitchFamily="49" charset="0"/>
              </a:rPr>
              <a:t>)</a:t>
            </a:r>
          </a:p>
          <a:p>
            <a:br>
              <a:rPr lang="en-US"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历史逾期天数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df2.apply(</a:t>
            </a:r>
            <a:r>
              <a:rPr lang="en-GB" altLang="zh-CN" dirty="0">
                <a:solidFill>
                  <a:srgbClr val="0000FF"/>
                </a:solidFill>
                <a:latin typeface="Menlo" panose="020B0609030804020204" pitchFamily="49" charset="0"/>
              </a:rPr>
              <a:t>lambda</a:t>
            </a:r>
            <a:r>
              <a:rPr lang="en-GB" altLang="zh-CN" dirty="0">
                <a:solidFill>
                  <a:srgbClr val="000000"/>
                </a:solidFill>
                <a:latin typeface="Menlo" panose="020B0609030804020204" pitchFamily="49" charset="0"/>
              </a:rPr>
              <a:t> x : (x.</a:t>
            </a:r>
            <a:r>
              <a:rPr lang="zh-CN" altLang="en-US" dirty="0">
                <a:solidFill>
                  <a:srgbClr val="000000"/>
                </a:solidFill>
                <a:latin typeface="Menlo" panose="020B0609030804020204" pitchFamily="49" charset="0"/>
              </a:rPr>
              <a:t>实际到账日 </a:t>
            </a:r>
            <a:r>
              <a:rPr lang="en-US" altLang="zh-CN" dirty="0">
                <a:solidFill>
                  <a:srgbClr val="000000"/>
                </a:solidFill>
                <a:latin typeface="Menlo" panose="020B0609030804020204" pitchFamily="49" charset="0"/>
              </a:rPr>
              <a:t>- </a:t>
            </a:r>
            <a:r>
              <a:rPr lang="en-GB" altLang="zh-CN" dirty="0">
                <a:solidFill>
                  <a:srgbClr val="000000"/>
                </a:solidFill>
                <a:latin typeface="Menlo" panose="020B0609030804020204" pitchFamily="49" charset="0"/>
              </a:rPr>
              <a:t>x.</a:t>
            </a:r>
            <a:r>
              <a:rPr lang="zh-CN" altLang="en-US" dirty="0">
                <a:solidFill>
                  <a:srgbClr val="000000"/>
                </a:solidFill>
                <a:latin typeface="Menlo" panose="020B0609030804020204" pitchFamily="49" charset="0"/>
              </a:rPr>
              <a:t>应付日期</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days </a:t>
            </a:r>
            <a:r>
              <a:rPr lang="en-GB" altLang="zh-CN" dirty="0">
                <a:solidFill>
                  <a:srgbClr val="0000FF"/>
                </a:solidFill>
                <a:latin typeface="Menlo" panose="020B0609030804020204" pitchFamily="49" charset="0"/>
              </a:rPr>
              <a:t>if</a:t>
            </a:r>
            <a:r>
              <a:rPr lang="en-GB" altLang="zh-CN" dirty="0">
                <a:solidFill>
                  <a:srgbClr val="000000"/>
                </a:solidFill>
                <a:latin typeface="Menlo" panose="020B0609030804020204" pitchFamily="49" charset="0"/>
              </a:rPr>
              <a:t> x.</a:t>
            </a:r>
            <a:r>
              <a:rPr lang="zh-CN" altLang="en-US" dirty="0">
                <a:solidFill>
                  <a:srgbClr val="000000"/>
                </a:solidFill>
                <a:latin typeface="Menlo" panose="020B0609030804020204" pitchFamily="49" charset="0"/>
              </a:rPr>
              <a:t>未收金额</a:t>
            </a:r>
            <a:r>
              <a:rPr lang="en-US" altLang="zh-CN" dirty="0">
                <a:solidFill>
                  <a:srgbClr val="000000"/>
                </a:solidFill>
                <a:latin typeface="Menlo" panose="020B0609030804020204" pitchFamily="49" charset="0"/>
              </a:rPr>
              <a:t>2 == </a:t>
            </a:r>
            <a:r>
              <a:rPr lang="en-US" altLang="zh-CN" dirty="0">
                <a:solidFill>
                  <a:srgbClr val="098658"/>
                </a:solidFill>
                <a:latin typeface="Menlo" panose="020B0609030804020204" pitchFamily="49" charset="0"/>
              </a:rPr>
              <a:t>0</a:t>
            </a:r>
            <a:r>
              <a:rPr lang="zh-CN" altLang="en-US"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else</a:t>
            </a:r>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today_time</a:t>
            </a:r>
            <a:r>
              <a:rPr lang="en-GB" altLang="zh-CN" dirty="0">
                <a:solidFill>
                  <a:srgbClr val="000000"/>
                </a:solidFill>
                <a:latin typeface="Menlo" panose="020B0609030804020204" pitchFamily="49" charset="0"/>
              </a:rPr>
              <a:t> - x.</a:t>
            </a:r>
            <a:r>
              <a:rPr lang="zh-CN" altLang="en-US" dirty="0">
                <a:solidFill>
                  <a:srgbClr val="000000"/>
                </a:solidFill>
                <a:latin typeface="Menlo" panose="020B0609030804020204" pitchFamily="49" charset="0"/>
              </a:rPr>
              <a:t>应付日期</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days,axis</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p>
          <a:p>
            <a:br>
              <a:rPr lang="en-GB" altLang="zh-CN" dirty="0">
                <a:solidFill>
                  <a:srgbClr val="000000"/>
                </a:solidFill>
                <a:latin typeface="Menlo" panose="020B0609030804020204" pitchFamily="49" charset="0"/>
              </a:rPr>
            </a:br>
            <a:r>
              <a:rPr lang="en-GB" altLang="zh-CN" dirty="0">
                <a:solidFill>
                  <a:srgbClr val="000000"/>
                </a:solidFill>
                <a:latin typeface="Menlo" panose="020B0609030804020204" pitchFamily="49" charset="0"/>
              </a:rPr>
              <a:t>df2[</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当前逾期天数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df2.apply(</a:t>
            </a:r>
            <a:r>
              <a:rPr lang="en-GB" altLang="zh-CN" dirty="0">
                <a:solidFill>
                  <a:srgbClr val="0000FF"/>
                </a:solidFill>
                <a:latin typeface="Menlo" panose="020B0609030804020204" pitchFamily="49" charset="0"/>
              </a:rPr>
              <a:t>lambda</a:t>
            </a:r>
            <a:r>
              <a:rPr lang="en-GB" altLang="zh-CN" dirty="0">
                <a:solidFill>
                  <a:srgbClr val="000000"/>
                </a:solidFill>
                <a:latin typeface="Menlo" panose="020B0609030804020204" pitchFamily="49" charset="0"/>
              </a:rPr>
              <a:t> x : (x.</a:t>
            </a:r>
            <a:r>
              <a:rPr lang="zh-CN" altLang="en-US" dirty="0">
                <a:solidFill>
                  <a:srgbClr val="000000"/>
                </a:solidFill>
                <a:latin typeface="Menlo" panose="020B0609030804020204" pitchFamily="49" charset="0"/>
              </a:rPr>
              <a:t>历史逾期天数</a:t>
            </a:r>
            <a:r>
              <a:rPr lang="en-US" altLang="zh-CN"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if</a:t>
            </a:r>
            <a:r>
              <a:rPr lang="en-GB" altLang="zh-CN" dirty="0">
                <a:solidFill>
                  <a:srgbClr val="000000"/>
                </a:solidFill>
                <a:latin typeface="Menlo" panose="020B0609030804020204" pitchFamily="49" charset="0"/>
              </a:rPr>
              <a:t> x.</a:t>
            </a:r>
            <a:r>
              <a:rPr lang="zh-CN" altLang="en-US" dirty="0">
                <a:solidFill>
                  <a:srgbClr val="000000"/>
                </a:solidFill>
                <a:latin typeface="Menlo" panose="020B0609030804020204" pitchFamily="49" charset="0"/>
              </a:rPr>
              <a:t>未收金额</a:t>
            </a:r>
            <a:r>
              <a:rPr lang="en-US" altLang="zh-CN" dirty="0">
                <a:solidFill>
                  <a:srgbClr val="000000"/>
                </a:solidFill>
                <a:latin typeface="Menlo" panose="020B0609030804020204" pitchFamily="49" charset="0"/>
              </a:rPr>
              <a:t>2 &gt; </a:t>
            </a:r>
            <a:r>
              <a:rPr lang="en-US" altLang="zh-CN" dirty="0">
                <a:solidFill>
                  <a:srgbClr val="098658"/>
                </a:solidFill>
                <a:latin typeface="Menlo" panose="020B0609030804020204" pitchFamily="49" charset="0"/>
              </a:rPr>
              <a:t>0</a:t>
            </a:r>
            <a:r>
              <a:rPr lang="zh-CN" altLang="en-US" dirty="0">
                <a:solidFill>
                  <a:srgbClr val="000000"/>
                </a:solidFill>
                <a:latin typeface="Menlo" panose="020B0609030804020204" pitchFamily="49" charset="0"/>
              </a:rPr>
              <a:t> </a:t>
            </a:r>
            <a:r>
              <a:rPr lang="en-GB" altLang="zh-CN" dirty="0">
                <a:solidFill>
                  <a:srgbClr val="0000FF"/>
                </a:solidFill>
                <a:latin typeface="Menlo" panose="020B0609030804020204" pitchFamily="49" charset="0"/>
              </a:rPr>
              <a:t>else</a:t>
            </a:r>
            <a:r>
              <a:rPr lang="en-GB" altLang="zh-CN" dirty="0">
                <a:solidFill>
                  <a:srgbClr val="000000"/>
                </a:solidFill>
                <a:latin typeface="Menlo" panose="020B0609030804020204" pitchFamily="49" charset="0"/>
              </a:rPr>
              <a:t> </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 ,axis = </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7805342" cy="197746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查询实际到账日期字段得知当前最近的到账日为</a:t>
            </a:r>
            <a:r>
              <a:rPr lang="en-US" altLang="zh-CN" sz="1600" dirty="0">
                <a:latin typeface="Alibaba PuHuiTi R" pitchFamily="18" charset="-122"/>
                <a:ea typeface="Alibaba PuHuiTi R" pitchFamily="18" charset="-122"/>
                <a:cs typeface="Alibaba PuHuiTi R" pitchFamily="18" charset="-122"/>
              </a:rPr>
              <a:t>2019</a:t>
            </a:r>
            <a:r>
              <a:rPr lang="zh-CN" altLang="en-US" sz="1600" dirty="0">
                <a:latin typeface="Alibaba PuHuiTi R" pitchFamily="18" charset="-122"/>
                <a:ea typeface="Alibaba PuHuiTi R" pitchFamily="18" charset="-122"/>
                <a:cs typeface="Alibaba PuHuiTi R" pitchFamily="18" charset="-122"/>
              </a:rPr>
              <a:t>年</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月</a:t>
            </a:r>
            <a:r>
              <a:rPr lang="en-US" altLang="zh-CN" sz="1600" dirty="0">
                <a:latin typeface="Alibaba PuHuiTi R" pitchFamily="18" charset="-122"/>
                <a:ea typeface="Alibaba PuHuiTi R" pitchFamily="18" charset="-122"/>
                <a:cs typeface="Alibaba PuHuiTi R" pitchFamily="18" charset="-122"/>
              </a:rPr>
              <a:t>17</a:t>
            </a:r>
            <a:r>
              <a:rPr lang="zh-CN" altLang="en-US" sz="1600" dirty="0">
                <a:latin typeface="Alibaba PuHuiTi R" pitchFamily="18" charset="-122"/>
                <a:ea typeface="Alibaba PuHuiTi R" pitchFamily="18" charset="-122"/>
                <a:cs typeface="Alibaba PuHuiTi R" pitchFamily="18" charset="-122"/>
              </a:rPr>
              <a:t>日</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如果以</a:t>
            </a:r>
            <a:r>
              <a:rPr lang="en-US" altLang="zh-CN" sz="1600" dirty="0">
                <a:latin typeface="Alibaba PuHuiTi R" pitchFamily="18" charset="-122"/>
                <a:ea typeface="Alibaba PuHuiTi R" pitchFamily="18" charset="-122"/>
                <a:cs typeface="Alibaba PuHuiTi R" pitchFamily="18" charset="-122"/>
              </a:rPr>
              <a:t>2019</a:t>
            </a:r>
            <a:r>
              <a:rPr lang="zh-CN" altLang="en-US" sz="1600" dirty="0">
                <a:latin typeface="Alibaba PuHuiTi R" pitchFamily="18" charset="-122"/>
                <a:ea typeface="Alibaba PuHuiTi R" pitchFamily="18" charset="-122"/>
                <a:cs typeface="Alibaba PuHuiTi R" pitchFamily="18" charset="-122"/>
              </a:rPr>
              <a:t>年</a:t>
            </a:r>
            <a:r>
              <a:rPr lang="en-US" altLang="zh-CN" sz="1600" dirty="0">
                <a:latin typeface="Alibaba PuHuiTi R" pitchFamily="18" charset="-122"/>
                <a:ea typeface="Alibaba PuHuiTi R" pitchFamily="18" charset="-122"/>
                <a:cs typeface="Alibaba PuHuiTi R" pitchFamily="18" charset="-122"/>
              </a:rPr>
              <a:t>5</a:t>
            </a:r>
            <a:r>
              <a:rPr lang="zh-CN" altLang="en-US" sz="1600" dirty="0">
                <a:latin typeface="Alibaba PuHuiTi R" pitchFamily="18" charset="-122"/>
                <a:ea typeface="Alibaba PuHuiTi R" pitchFamily="18" charset="-122"/>
                <a:cs typeface="Alibaba PuHuiTi R" pitchFamily="18" charset="-122"/>
              </a:rPr>
              <a:t>月</a:t>
            </a:r>
            <a:r>
              <a:rPr lang="en-US" altLang="zh-CN" sz="1600" dirty="0">
                <a:latin typeface="Alibaba PuHuiTi R" pitchFamily="18" charset="-122"/>
                <a:ea typeface="Alibaba PuHuiTi R" pitchFamily="18" charset="-122"/>
                <a:cs typeface="Alibaba PuHuiTi R" pitchFamily="18" charset="-122"/>
              </a:rPr>
              <a:t>17</a:t>
            </a:r>
            <a:r>
              <a:rPr lang="zh-CN" altLang="en-US" sz="1600" dirty="0">
                <a:latin typeface="Alibaba PuHuiTi R" pitchFamily="18" charset="-122"/>
                <a:ea typeface="Alibaba PuHuiTi R" pitchFamily="18" charset="-122"/>
                <a:cs typeface="Alibaba PuHuiTi R" pitchFamily="18" charset="-122"/>
              </a:rPr>
              <a:t>日为观察点，有些贷款还没到还款日，没法统计</a:t>
            </a:r>
            <a:r>
              <a:rPr lang="en-GB" altLang="zh-CN" sz="1600" dirty="0">
                <a:latin typeface="Alibaba PuHuiTi R" pitchFamily="18" charset="-122"/>
                <a:ea typeface="Alibaba PuHuiTi R" pitchFamily="18" charset="-122"/>
                <a:cs typeface="Alibaba PuHuiTi R" pitchFamily="18" charset="-122"/>
              </a:rPr>
              <a:t>DPD90</a:t>
            </a:r>
            <a:r>
              <a:rPr lang="zh-CN" altLang="en-US" sz="1600" dirty="0">
                <a:latin typeface="Alibaba PuHuiTi R" pitchFamily="18" charset="-122"/>
                <a:ea typeface="Alibaba PuHuiTi R" pitchFamily="18" charset="-122"/>
                <a:cs typeface="Alibaba PuHuiTi R" pitchFamily="18" charset="-122"/>
              </a:rPr>
              <a:t>的数据</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这里只统计</a:t>
            </a:r>
            <a:r>
              <a:rPr lang="en-US" altLang="zh-CN" sz="1600" dirty="0">
                <a:latin typeface="Alibaba PuHuiTi R" pitchFamily="18" charset="-122"/>
                <a:ea typeface="Alibaba PuHuiTi R" pitchFamily="18" charset="-122"/>
                <a:cs typeface="Alibaba PuHuiTi R" pitchFamily="18" charset="-122"/>
              </a:rPr>
              <a:t>2019</a:t>
            </a:r>
            <a:r>
              <a:rPr lang="zh-CN" altLang="en-US" sz="1600" dirty="0">
                <a:latin typeface="Alibaba PuHuiTi R" pitchFamily="18" charset="-122"/>
                <a:ea typeface="Alibaba PuHuiTi R" pitchFamily="18" charset="-122"/>
                <a:cs typeface="Alibaba PuHuiTi R" pitchFamily="18" charset="-122"/>
              </a:rPr>
              <a:t>年之前的情况，下面将对应时间段的数据取出</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5" y="3237364"/>
            <a:ext cx="9906321" cy="1754326"/>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df3 =df2.copy()</a:t>
            </a:r>
          </a:p>
          <a:p>
            <a:r>
              <a:rPr lang="en-GB" altLang="zh-CN"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创建’账单季度‘字段，将日期转换成季度</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df3[</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df3[</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账单周期</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map(</a:t>
            </a:r>
            <a:r>
              <a:rPr lang="en-GB" altLang="zh-CN" dirty="0">
                <a:solidFill>
                  <a:srgbClr val="0000FF"/>
                </a:solidFill>
                <a:latin typeface="Menlo" panose="020B0609030804020204" pitchFamily="49" charset="0"/>
              </a:rPr>
              <a:t>lambda</a:t>
            </a:r>
            <a:r>
              <a:rPr lang="en-GB" altLang="zh-CN" dirty="0">
                <a:solidFill>
                  <a:srgbClr val="000000"/>
                </a:solidFill>
                <a:latin typeface="Menlo" panose="020B0609030804020204" pitchFamily="49" charset="0"/>
              </a:rPr>
              <a:t> x : </a:t>
            </a:r>
            <a:r>
              <a:rPr lang="en-GB" altLang="zh-CN" dirty="0" err="1">
                <a:solidFill>
                  <a:srgbClr val="000000"/>
                </a:solidFill>
                <a:latin typeface="Menlo" panose="020B0609030804020204" pitchFamily="49" charset="0"/>
              </a:rPr>
              <a:t>x.to_period</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'Q'</a:t>
            </a:r>
            <a:r>
              <a:rPr lang="en-GB" altLang="zh-CN" dirty="0">
                <a:solidFill>
                  <a:srgbClr val="000000"/>
                </a:solidFill>
                <a:latin typeface="Menlo" panose="020B0609030804020204" pitchFamily="49" charset="0"/>
              </a:rPr>
              <a:t>))</a:t>
            </a:r>
          </a:p>
          <a:p>
            <a:r>
              <a:rPr lang="en-GB" altLang="zh-CN"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提取</a:t>
            </a:r>
            <a:r>
              <a:rPr lang="en-US" altLang="zh-CN" dirty="0">
                <a:solidFill>
                  <a:srgbClr val="008000"/>
                </a:solidFill>
                <a:latin typeface="Menlo" panose="020B0609030804020204" pitchFamily="49" charset="0"/>
              </a:rPr>
              <a:t>2017</a:t>
            </a:r>
            <a:r>
              <a:rPr lang="zh-CN" altLang="en-US" dirty="0">
                <a:solidFill>
                  <a:srgbClr val="008000"/>
                </a:solidFill>
                <a:latin typeface="Menlo" panose="020B0609030804020204" pitchFamily="49" charset="0"/>
              </a:rPr>
              <a:t>年</a:t>
            </a:r>
            <a:r>
              <a:rPr lang="en-US" altLang="zh-CN" dirty="0">
                <a:solidFill>
                  <a:srgbClr val="008000"/>
                </a:solidFill>
                <a:latin typeface="Menlo" panose="020B0609030804020204" pitchFamily="49" charset="0"/>
              </a:rPr>
              <a:t>3</a:t>
            </a:r>
            <a:r>
              <a:rPr lang="zh-CN" altLang="en-US" dirty="0">
                <a:solidFill>
                  <a:srgbClr val="008000"/>
                </a:solidFill>
                <a:latin typeface="Menlo" panose="020B0609030804020204" pitchFamily="49" charset="0"/>
              </a:rPr>
              <a:t>季度到</a:t>
            </a:r>
            <a:r>
              <a:rPr lang="en-US" altLang="zh-CN" dirty="0">
                <a:solidFill>
                  <a:srgbClr val="008000"/>
                </a:solidFill>
                <a:latin typeface="Menlo" panose="020B0609030804020204" pitchFamily="49" charset="0"/>
              </a:rPr>
              <a:t>2018</a:t>
            </a:r>
            <a:r>
              <a:rPr lang="zh-CN" altLang="en-US" dirty="0">
                <a:solidFill>
                  <a:srgbClr val="008000"/>
                </a:solidFill>
                <a:latin typeface="Menlo" panose="020B0609030804020204" pitchFamily="49" charset="0"/>
              </a:rPr>
              <a:t>年</a:t>
            </a:r>
            <a:r>
              <a:rPr lang="en-US" altLang="zh-CN" dirty="0">
                <a:solidFill>
                  <a:srgbClr val="008000"/>
                </a:solidFill>
                <a:latin typeface="Menlo" panose="020B0609030804020204" pitchFamily="49" charset="0"/>
              </a:rPr>
              <a:t>4</a:t>
            </a:r>
            <a:r>
              <a:rPr lang="zh-CN" altLang="en-US" dirty="0">
                <a:solidFill>
                  <a:srgbClr val="008000"/>
                </a:solidFill>
                <a:latin typeface="Menlo" panose="020B0609030804020204" pitchFamily="49" charset="0"/>
              </a:rPr>
              <a:t>季度数据</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df3 = df3[(df3[</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]&lt;=</a:t>
            </a:r>
            <a:r>
              <a:rPr lang="en-US" altLang="zh-CN" dirty="0">
                <a:solidFill>
                  <a:srgbClr val="A31515"/>
                </a:solidFill>
                <a:latin typeface="Menlo" panose="020B0609030804020204" pitchFamily="49" charset="0"/>
              </a:rPr>
              <a:t>'2018</a:t>
            </a:r>
            <a:r>
              <a:rPr lang="en-GB" altLang="zh-CN" dirty="0">
                <a:solidFill>
                  <a:srgbClr val="A31515"/>
                </a:solidFill>
                <a:latin typeface="Menlo" panose="020B0609030804020204" pitchFamily="49" charset="0"/>
              </a:rPr>
              <a:t>Q4'</a:t>
            </a:r>
            <a:r>
              <a:rPr lang="en-GB" altLang="zh-CN" dirty="0">
                <a:solidFill>
                  <a:srgbClr val="000000"/>
                </a:solidFill>
                <a:latin typeface="Menlo" panose="020B0609030804020204" pitchFamily="49" charset="0"/>
              </a:rPr>
              <a:t>) &amp; (df3[</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]&gt;=</a:t>
            </a:r>
            <a:r>
              <a:rPr lang="en-US" altLang="zh-CN" dirty="0">
                <a:solidFill>
                  <a:srgbClr val="A31515"/>
                </a:solidFill>
                <a:latin typeface="Menlo" panose="020B0609030804020204" pitchFamily="49" charset="0"/>
              </a:rPr>
              <a:t>'2017</a:t>
            </a:r>
            <a:r>
              <a:rPr lang="en-GB" altLang="zh-CN" dirty="0">
                <a:solidFill>
                  <a:srgbClr val="A31515"/>
                </a:solidFill>
                <a:latin typeface="Menlo" panose="020B0609030804020204" pitchFamily="49" charset="0"/>
              </a:rPr>
              <a:t>Q3'</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df3.shape</a:t>
            </a:r>
            <a:endParaRPr lang="en-GB" altLang="zh-CN" b="0" dirty="0">
              <a:solidFill>
                <a:srgbClr val="000000"/>
              </a:solidFill>
              <a:effectLst/>
              <a:latin typeface="Menlo" panose="020B0609030804020204" pitchFamily="49" charset="0"/>
            </a:endParaRPr>
          </a:p>
        </p:txBody>
      </p:sp>
      <p:pic>
        <p:nvPicPr>
          <p:cNvPr id="7" name="图片 6"/>
          <p:cNvPicPr>
            <a:picLocks noChangeAspect="1"/>
          </p:cNvPicPr>
          <p:nvPr/>
        </p:nvPicPr>
        <p:blipFill>
          <a:blip r:embed="rId3"/>
          <a:stretch>
            <a:fillRect/>
          </a:stretch>
        </p:blipFill>
        <p:spPr>
          <a:xfrm>
            <a:off x="890015" y="5316702"/>
            <a:ext cx="2641600" cy="3429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471475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按照季度统计账单金额，到期金额，和逾期金额</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890016" y="2132262"/>
            <a:ext cx="8366279" cy="1200329"/>
          </a:xfrm>
          <a:prstGeom prst="rect">
            <a:avLst/>
          </a:prstGeom>
          <a:solidFill>
            <a:srgbClr val="FFFFE4"/>
          </a:solidFill>
          <a:ln>
            <a:solidFill>
              <a:schemeClr val="tx1"/>
            </a:solidFill>
          </a:ln>
        </p:spPr>
        <p:txBody>
          <a:bodyPr wrap="square">
            <a:spAutoFit/>
          </a:bodyPr>
          <a:lstStyle/>
          <a:p>
            <a:r>
              <a:rPr lang="en-US" altLang="zh-CN"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账单金额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fn1 = df3.groupby(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fn1.columns = [</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fn1</a:t>
            </a:r>
            <a:endParaRPr lang="en-GB" altLang="zh-CN" b="0" dirty="0">
              <a:solidFill>
                <a:srgbClr val="000000"/>
              </a:solidFill>
              <a:effectLst/>
              <a:latin typeface="Menlo" panose="020B0609030804020204" pitchFamily="49" charset="0"/>
            </a:endParaRPr>
          </a:p>
        </p:txBody>
      </p:sp>
      <p:pic>
        <p:nvPicPr>
          <p:cNvPr id="8" name="图片 7"/>
          <p:cNvPicPr>
            <a:picLocks noChangeAspect="1"/>
          </p:cNvPicPr>
          <p:nvPr/>
        </p:nvPicPr>
        <p:blipFill>
          <a:blip r:embed="rId3"/>
          <a:stretch>
            <a:fillRect/>
          </a:stretch>
        </p:blipFill>
        <p:spPr>
          <a:xfrm>
            <a:off x="890016" y="3525410"/>
            <a:ext cx="1917700" cy="28194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kumimoji="1" lang="zh-CN" altLang="en-US" b="1" dirty="0">
                <a:solidFill>
                  <a:srgbClr val="404040"/>
                </a:solidFill>
                <a:ea typeface="阿里巴巴普惠体" panose="00020600040101010101" pitchFamily="18" charset="-122"/>
                <a:sym typeface="+mn-ea"/>
              </a:rPr>
              <a:t>信贷</a:t>
            </a:r>
            <a:r>
              <a:rPr kumimoji="1" lang="en-US" altLang="zh-CN" b="1" dirty="0">
                <a:solidFill>
                  <a:srgbClr val="404040"/>
                </a:solidFill>
                <a:ea typeface="阿里巴巴普惠体" panose="00020600040101010101" pitchFamily="18" charset="-122"/>
                <a:sym typeface="+mn-ea"/>
              </a:rPr>
              <a:t>&amp;</a:t>
            </a:r>
            <a:r>
              <a:rPr kumimoji="1" lang="zh-CN" altLang="en-US" b="1" dirty="0">
                <a:solidFill>
                  <a:srgbClr val="404040"/>
                </a:solidFill>
                <a:ea typeface="阿里巴巴普惠体" panose="00020600040101010101" pitchFamily="18" charset="-122"/>
                <a:sym typeface="+mn-ea"/>
              </a:rPr>
              <a:t>风控介绍</a:t>
            </a: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471475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按照季度统计账单金额，到期金额，和逾期金额</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068590"/>
            <a:ext cx="8412479" cy="1477328"/>
          </a:xfrm>
          <a:prstGeom prst="rect">
            <a:avLst/>
          </a:prstGeom>
          <a:solidFill>
            <a:srgbClr val="FFFFE4"/>
          </a:solidFill>
          <a:ln>
            <a:solidFill>
              <a:schemeClr val="tx1"/>
            </a:solidFill>
          </a:ln>
        </p:spPr>
        <p:txBody>
          <a:bodyPr wrap="square">
            <a:spAutoFit/>
          </a:bodyPr>
          <a:lstStyle/>
          <a:p>
            <a:r>
              <a:rPr lang="en-US" altLang="zh-CN" dirty="0">
                <a:solidFill>
                  <a:srgbClr val="008000"/>
                </a:solidFill>
                <a:latin typeface="Menlo" panose="020B0609030804020204" pitchFamily="49" charset="0"/>
              </a:rPr>
              <a:t>#90</a:t>
            </a:r>
            <a:r>
              <a:rPr lang="zh-CN" altLang="en-US" dirty="0">
                <a:solidFill>
                  <a:srgbClr val="008000"/>
                </a:solidFill>
                <a:latin typeface="Menlo" panose="020B0609030804020204" pitchFamily="49" charset="0"/>
              </a:rPr>
              <a:t>天到期金额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是否到期</a:t>
            </a:r>
            <a:r>
              <a:rPr lang="en-US" altLang="zh-CN" dirty="0">
                <a:solidFill>
                  <a:srgbClr val="000000"/>
                </a:solidFill>
                <a:latin typeface="Menlo" panose="020B0609030804020204" pitchFamily="49" charset="0"/>
              </a:rPr>
              <a:t>90</a:t>
            </a:r>
            <a:r>
              <a:rPr lang="zh-CN" altLang="en-US" dirty="0">
                <a:solidFill>
                  <a:srgbClr val="000000"/>
                </a:solidFill>
                <a:latin typeface="Menlo" panose="020B0609030804020204" pitchFamily="49" charset="0"/>
              </a:rPr>
              <a:t>天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fn2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fn2.columns = [</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到期金额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fn2</a:t>
            </a:r>
            <a:endParaRPr lang="en-GB" altLang="zh-CN" b="0" dirty="0">
              <a:solidFill>
                <a:srgbClr val="000000"/>
              </a:solidFill>
              <a:effectLst/>
              <a:latin typeface="Menlo" panose="020B0609030804020204" pitchFamily="49" charset="0"/>
            </a:endParaRPr>
          </a:p>
        </p:txBody>
      </p:sp>
      <p:pic>
        <p:nvPicPr>
          <p:cNvPr id="9" name="图片 8"/>
          <p:cNvPicPr>
            <a:picLocks noChangeAspect="1"/>
          </p:cNvPicPr>
          <p:nvPr/>
        </p:nvPicPr>
        <p:blipFill>
          <a:blip r:embed="rId3"/>
          <a:stretch>
            <a:fillRect/>
          </a:stretch>
        </p:blipFill>
        <p:spPr>
          <a:xfrm>
            <a:off x="890016" y="3837727"/>
            <a:ext cx="1930400" cy="27686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471475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按照季度统计账单金额，到期金额，和逾期金额</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7" name="矩形 6"/>
          <p:cNvSpPr/>
          <p:nvPr/>
        </p:nvSpPr>
        <p:spPr>
          <a:xfrm>
            <a:off x="890016" y="2028387"/>
            <a:ext cx="7732295" cy="1200329"/>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是否到期</a:t>
            </a:r>
            <a:r>
              <a:rPr lang="en-US" altLang="zh-CN" dirty="0">
                <a:solidFill>
                  <a:srgbClr val="000000"/>
                </a:solidFill>
                <a:latin typeface="Menlo" panose="020B0609030804020204" pitchFamily="49" charset="0"/>
              </a:rPr>
              <a:t>90</a:t>
            </a:r>
            <a:r>
              <a:rPr lang="zh-CN" altLang="en-US" dirty="0">
                <a:solidFill>
                  <a:srgbClr val="000000"/>
                </a:solidFill>
                <a:latin typeface="Menlo" panose="020B0609030804020204" pitchFamily="49" charset="0"/>
              </a:rPr>
              <a:t>天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fn3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未收金额</a:t>
            </a:r>
            <a:r>
              <a:rPr lang="en-US" altLang="zh-CN" dirty="0">
                <a:solidFill>
                  <a:srgbClr val="A31515"/>
                </a:solidFill>
                <a:latin typeface="Menlo" panose="020B0609030804020204" pitchFamily="49" charset="0"/>
              </a:rPr>
              <a:t>2'</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fn3.columns = [</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当前逾期</a:t>
            </a:r>
            <a:r>
              <a:rPr lang="en-US"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fn3</a:t>
            </a:r>
            <a:endParaRPr lang="en-GB" altLang="zh-CN" b="0" dirty="0">
              <a:solidFill>
                <a:srgbClr val="000000"/>
              </a:solidFill>
              <a:effectLst/>
              <a:latin typeface="Menlo" panose="020B0609030804020204" pitchFamily="49" charset="0"/>
            </a:endParaRPr>
          </a:p>
        </p:txBody>
      </p:sp>
      <p:pic>
        <p:nvPicPr>
          <p:cNvPr id="8" name="图片 7"/>
          <p:cNvPicPr>
            <a:picLocks noChangeAspect="1"/>
          </p:cNvPicPr>
          <p:nvPr/>
        </p:nvPicPr>
        <p:blipFill>
          <a:blip r:embed="rId3"/>
          <a:stretch>
            <a:fillRect/>
          </a:stretch>
        </p:blipFill>
        <p:spPr>
          <a:xfrm>
            <a:off x="1075692" y="3429000"/>
            <a:ext cx="2171700" cy="28448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229101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合并数据计算逾期率</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9" name="矩形 8"/>
          <p:cNvSpPr/>
          <p:nvPr/>
        </p:nvSpPr>
        <p:spPr>
          <a:xfrm>
            <a:off x="890016" y="2132262"/>
            <a:ext cx="6096000" cy="923330"/>
          </a:xfrm>
          <a:prstGeom prst="rect">
            <a:avLst/>
          </a:prstGeom>
          <a:solidFill>
            <a:srgbClr val="FFFFE4"/>
          </a:solidFill>
          <a:ln>
            <a:solidFill>
              <a:schemeClr val="tx1"/>
            </a:solidFill>
          </a:ln>
        </p:spPr>
        <p:txBody>
          <a:bodyPr>
            <a:spAutoFit/>
          </a:bodyPr>
          <a:lstStyle/>
          <a:p>
            <a:r>
              <a:rPr lang="en-GB" altLang="zh-CN" dirty="0" err="1">
                <a:solidFill>
                  <a:srgbClr val="000000"/>
                </a:solidFill>
                <a:latin typeface="Menlo" panose="020B0609030804020204" pitchFamily="49" charset="0"/>
              </a:rPr>
              <a:t>dfs</a:t>
            </a:r>
            <a:r>
              <a:rPr lang="en-GB" altLang="zh-CN" dirty="0">
                <a:solidFill>
                  <a:srgbClr val="000000"/>
                </a:solidFill>
                <a:latin typeface="Menlo" panose="020B0609030804020204" pitchFamily="49" charset="0"/>
              </a:rPr>
              <a:t> = [fn1,fn2,fn3]</a:t>
            </a:r>
          </a:p>
          <a:p>
            <a:r>
              <a:rPr lang="en-GB" altLang="zh-CN" dirty="0">
                <a:solidFill>
                  <a:srgbClr val="000000"/>
                </a:solidFill>
                <a:latin typeface="Menlo" panose="020B0609030804020204" pitchFamily="49" charset="0"/>
              </a:rPr>
              <a:t>final1 = </a:t>
            </a:r>
            <a:r>
              <a:rPr lang="en-GB" altLang="zh-CN" dirty="0" err="1">
                <a:solidFill>
                  <a:srgbClr val="000000"/>
                </a:solidFill>
                <a:latin typeface="Menlo" panose="020B0609030804020204" pitchFamily="49" charset="0"/>
              </a:rPr>
              <a:t>pd.concat</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dfs,axis</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final1</a:t>
            </a:r>
            <a:endParaRPr lang="en-GB" altLang="zh-CN" b="0" dirty="0">
              <a:solidFill>
                <a:srgbClr val="000000"/>
              </a:solidFill>
              <a:effectLst/>
              <a:latin typeface="Menlo" panose="020B0609030804020204" pitchFamily="49" charset="0"/>
            </a:endParaRPr>
          </a:p>
        </p:txBody>
      </p:sp>
      <p:pic>
        <p:nvPicPr>
          <p:cNvPr id="10" name="图片 9"/>
          <p:cNvPicPr>
            <a:picLocks noChangeAspect="1"/>
          </p:cNvPicPr>
          <p:nvPr/>
        </p:nvPicPr>
        <p:blipFill>
          <a:blip r:embed="rId3"/>
          <a:stretch>
            <a:fillRect/>
          </a:stretch>
        </p:blipFill>
        <p:spPr>
          <a:xfrm>
            <a:off x="890016" y="3551881"/>
            <a:ext cx="4216400" cy="26797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229101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合并数据计算逾期率</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305386"/>
            <a:ext cx="10570463" cy="646331"/>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final1[</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round(final1[</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当前逾期</a:t>
            </a:r>
            <a:r>
              <a:rPr lang="en-US"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final1.</a:t>
            </a:r>
            <a:r>
              <a:rPr lang="zh-CN" altLang="en-US" dirty="0">
                <a:solidFill>
                  <a:srgbClr val="000000"/>
                </a:solidFill>
                <a:latin typeface="Menlo" panose="020B0609030804020204" pitchFamily="49" charset="0"/>
              </a:rPr>
              <a:t>到期金额</a:t>
            </a:r>
            <a:r>
              <a:rPr lang="en-US" altLang="zh-CN" dirty="0">
                <a:solidFill>
                  <a:srgbClr val="000000"/>
                </a:solidFill>
                <a:latin typeface="Menlo" panose="020B0609030804020204" pitchFamily="49" charset="0"/>
              </a:rPr>
              <a:t>,</a:t>
            </a:r>
            <a:r>
              <a:rPr lang="en-US" altLang="zh-CN" dirty="0">
                <a:solidFill>
                  <a:srgbClr val="098658"/>
                </a:solidFill>
                <a:latin typeface="Menlo" panose="020B0609030804020204" pitchFamily="49" charset="0"/>
              </a:rPr>
              <a:t>3</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final1</a:t>
            </a:r>
            <a:endParaRPr lang="en-GB" altLang="zh-CN" b="0" dirty="0">
              <a:solidFill>
                <a:srgbClr val="000000"/>
              </a:solidFill>
              <a:effectLst/>
              <a:latin typeface="Menlo" panose="020B0609030804020204" pitchFamily="49" charset="0"/>
            </a:endParaRPr>
          </a:p>
        </p:txBody>
      </p:sp>
      <p:pic>
        <p:nvPicPr>
          <p:cNvPr id="5" name="图片 4"/>
          <p:cNvPicPr>
            <a:picLocks noChangeAspect="1"/>
          </p:cNvPicPr>
          <p:nvPr/>
        </p:nvPicPr>
        <p:blipFill>
          <a:blip r:embed="rId3"/>
          <a:stretch>
            <a:fillRect/>
          </a:stretch>
        </p:blipFill>
        <p:spPr>
          <a:xfrm>
            <a:off x="939800" y="3429000"/>
            <a:ext cx="5156200" cy="27559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2291012"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合并数据计算逾期率</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305386"/>
            <a:ext cx="10570463" cy="646331"/>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final1[</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round(final1[</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当前逾期</a:t>
            </a:r>
            <a:r>
              <a:rPr lang="en-US"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final1.</a:t>
            </a:r>
            <a:r>
              <a:rPr lang="zh-CN" altLang="en-US" dirty="0">
                <a:solidFill>
                  <a:srgbClr val="000000"/>
                </a:solidFill>
                <a:latin typeface="Menlo" panose="020B0609030804020204" pitchFamily="49" charset="0"/>
              </a:rPr>
              <a:t>到期金额</a:t>
            </a:r>
            <a:r>
              <a:rPr lang="en-US" altLang="zh-CN" dirty="0">
                <a:solidFill>
                  <a:srgbClr val="000000"/>
                </a:solidFill>
                <a:latin typeface="Menlo" panose="020B0609030804020204" pitchFamily="49" charset="0"/>
              </a:rPr>
              <a:t>,</a:t>
            </a:r>
            <a:r>
              <a:rPr lang="en-US" altLang="zh-CN" dirty="0">
                <a:solidFill>
                  <a:srgbClr val="098658"/>
                </a:solidFill>
                <a:latin typeface="Menlo" panose="020B0609030804020204" pitchFamily="49" charset="0"/>
              </a:rPr>
              <a:t>3</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final1</a:t>
            </a:r>
            <a:endParaRPr lang="en-GB" altLang="zh-CN" b="0" dirty="0">
              <a:solidFill>
                <a:srgbClr val="000000"/>
              </a:solidFill>
              <a:effectLst/>
              <a:latin typeface="Menlo" panose="020B0609030804020204" pitchFamily="49" charset="0"/>
            </a:endParaRPr>
          </a:p>
        </p:txBody>
      </p:sp>
      <p:pic>
        <p:nvPicPr>
          <p:cNvPr id="5" name="图片 4"/>
          <p:cNvPicPr>
            <a:picLocks noChangeAspect="1"/>
          </p:cNvPicPr>
          <p:nvPr/>
        </p:nvPicPr>
        <p:blipFill>
          <a:blip r:embed="rId3"/>
          <a:stretch>
            <a:fillRect/>
          </a:stretch>
        </p:blipFill>
        <p:spPr>
          <a:xfrm>
            <a:off x="939800" y="3429000"/>
            <a:ext cx="5156200" cy="27559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1824538" cy="992579"/>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7" name="矩形 6"/>
          <p:cNvSpPr/>
          <p:nvPr/>
        </p:nvSpPr>
        <p:spPr>
          <a:xfrm>
            <a:off x="890016" y="2132262"/>
            <a:ext cx="11109479" cy="4524315"/>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bar = (</a:t>
            </a:r>
          </a:p>
          <a:p>
            <a:r>
              <a:rPr lang="en-GB" altLang="zh-CN" dirty="0">
                <a:solidFill>
                  <a:srgbClr val="000000"/>
                </a:solidFill>
                <a:latin typeface="Menlo" panose="020B0609030804020204" pitchFamily="49" charset="0"/>
              </a:rPr>
              <a:t>	Bar()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add_xaxis</a:t>
            </a:r>
            <a:r>
              <a:rPr lang="en-GB" altLang="zh-CN" dirty="0">
                <a:solidFill>
                  <a:srgbClr val="000000"/>
                </a:solidFill>
                <a:latin typeface="Menlo" panose="020B0609030804020204" pitchFamily="49" charset="0"/>
              </a:rPr>
              <a:t>(list(final1.index.values.astype(str)))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add_yaxis</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list(final1.</a:t>
            </a:r>
            <a:r>
              <a:rPr lang="zh-CN" altLang="en-US" dirty="0">
                <a:solidFill>
                  <a:srgbClr val="000000"/>
                </a:solidFill>
                <a:latin typeface="Menlo" panose="020B0609030804020204" pitchFamily="49" charset="0"/>
              </a:rPr>
              <a:t>账单金额</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yaxis_index</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,color=</a:t>
            </a:r>
            <a:r>
              <a:rPr lang="en-GB" altLang="zh-CN" dirty="0">
                <a:solidFill>
                  <a:srgbClr val="A31515"/>
                </a:solidFill>
                <a:latin typeface="Menlo" panose="020B0609030804020204" pitchFamily="49" charset="0"/>
              </a:rPr>
              <a:t>"#5793f3"</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set_global_opts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title_opts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opts.TitleOpts</a:t>
            </a:r>
            <a:r>
              <a:rPr lang="en-GB" altLang="zh-CN" dirty="0">
                <a:solidFill>
                  <a:srgbClr val="000000"/>
                </a:solidFill>
                <a:latin typeface="Menlo" panose="020B0609030804020204" pitchFamily="49" charset="0"/>
              </a:rPr>
              <a:t>(title=</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extend_axis</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yaxis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opts.AxisOpts</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name=</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type_=</a:t>
            </a:r>
            <a:r>
              <a:rPr lang="en-GB" altLang="zh-CN" dirty="0">
                <a:solidFill>
                  <a:srgbClr val="A31515"/>
                </a:solidFill>
                <a:latin typeface="Menlo" panose="020B0609030804020204" pitchFamily="49" charset="0"/>
              </a:rPr>
              <a:t>"</a:t>
            </a:r>
            <a:r>
              <a:rPr lang="en-GB" altLang="zh-CN" dirty="0" err="1">
                <a:solidFill>
                  <a:srgbClr val="A31515"/>
                </a:solidFill>
                <a:latin typeface="Menlo" panose="020B0609030804020204" pitchFamily="49" charset="0"/>
              </a:rPr>
              <a:t>value"</a:t>
            </a:r>
            <a:r>
              <a:rPr lang="en-GB" altLang="zh-CN" dirty="0" err="1">
                <a:solidFill>
                  <a:srgbClr val="000000"/>
                </a:solidFill>
                <a:latin typeface="Menlo" panose="020B0609030804020204" pitchFamily="49" charset="0"/>
              </a:rPr>
              <a:t>,min</a:t>
            </a:r>
            <a:r>
              <a:rPr lang="en-GB" altLang="zh-CN" dirty="0">
                <a:solidFill>
                  <a:srgbClr val="000000"/>
                </a:solidFill>
                <a:latin typeface="Menlo" panose="020B0609030804020204" pitchFamily="49" charset="0"/>
              </a:rPr>
              <a:t>_=</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,max_=</a:t>
            </a:r>
            <a:r>
              <a:rPr lang="en-GB" altLang="zh-CN" dirty="0">
                <a:solidFill>
                  <a:srgbClr val="098658"/>
                </a:solidFill>
                <a:latin typeface="Menlo" panose="020B0609030804020204" pitchFamily="49" charset="0"/>
              </a:rPr>
              <a:t>0.014</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position=</a:t>
            </a:r>
            <a:r>
              <a:rPr lang="en-GB" altLang="zh-CN" dirty="0">
                <a:solidFill>
                  <a:srgbClr val="A31515"/>
                </a:solidFill>
                <a:latin typeface="Menlo" panose="020B0609030804020204" pitchFamily="49" charset="0"/>
              </a:rPr>
              <a:t>"right"</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axisline_opts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opts.AxisLineOpts</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linestyle_opts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opts.LineStyleOpts</a:t>
            </a:r>
            <a:r>
              <a:rPr lang="en-GB" altLang="zh-CN" dirty="0">
                <a:solidFill>
                  <a:srgbClr val="000000"/>
                </a:solidFill>
                <a:latin typeface="Menlo" panose="020B0609030804020204" pitchFamily="49" charset="0"/>
              </a:rPr>
              <a:t>(color=</a:t>
            </a:r>
            <a:r>
              <a:rPr lang="en-GB" altLang="zh-CN" dirty="0">
                <a:solidFill>
                  <a:srgbClr val="A31515"/>
                </a:solidFill>
                <a:latin typeface="Menlo" panose="020B0609030804020204" pitchFamily="49" charset="0"/>
              </a:rPr>
              <a:t>"#d14a61"</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axislabel_opts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opts.LabelOpts</a:t>
            </a:r>
            <a:r>
              <a:rPr lang="en-GB" altLang="zh-CN" dirty="0">
                <a:solidFill>
                  <a:srgbClr val="000000"/>
                </a:solidFill>
                <a:latin typeface="Menlo" panose="020B0609030804020204" pitchFamily="49" charset="0"/>
              </a:rPr>
              <a:t>(formatter=</a:t>
            </a:r>
            <a:r>
              <a:rPr lang="en-GB" altLang="zh-CN" dirty="0">
                <a:solidFill>
                  <a:srgbClr val="A31515"/>
                </a:solidFill>
                <a:latin typeface="Menlo" panose="020B0609030804020204" pitchFamily="49" charset="0"/>
              </a:rPr>
              <a:t>"{value}"</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p>
          <a:p>
            <a:r>
              <a:rPr lang="en-GB" altLang="zh-CN" dirty="0">
                <a:solidFill>
                  <a:srgbClr val="000000"/>
                </a:solidFill>
                <a:latin typeface="Menlo" panose="020B0609030804020204" pitchFamily="49" charset="0"/>
              </a:rPr>
              <a:t>	)</a:t>
            </a:r>
          </a:p>
          <a:p>
            <a:r>
              <a:rPr lang="en-GB" altLang="zh-CN" dirty="0">
                <a:solidFill>
                  <a:srgbClr val="000000"/>
                </a:solidFill>
                <a:latin typeface="Menlo" panose="020B0609030804020204" pitchFamily="49" charset="0"/>
              </a:rPr>
              <a:t>)</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635973"/>
            <a:ext cx="1824538" cy="992579"/>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196109"/>
            <a:ext cx="10050700" cy="2308324"/>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line = (</a:t>
            </a:r>
          </a:p>
          <a:p>
            <a:r>
              <a:rPr lang="en-GB" altLang="zh-CN" dirty="0">
                <a:solidFill>
                  <a:srgbClr val="000000"/>
                </a:solidFill>
                <a:latin typeface="Menlo" panose="020B0609030804020204" pitchFamily="49" charset="0"/>
              </a:rPr>
              <a:t>	Line()</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add_xaxis</a:t>
            </a:r>
            <a:r>
              <a:rPr lang="en-GB" altLang="zh-CN" dirty="0">
                <a:solidFill>
                  <a:srgbClr val="000000"/>
                </a:solidFill>
                <a:latin typeface="Menlo" panose="020B0609030804020204" pitchFamily="49" charset="0"/>
              </a:rPr>
              <a:t>(list(final1.index.values.astype(str)))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add_yaxis</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list(final1[</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净坏账率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yaxis_index</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color=</a:t>
            </a:r>
            <a:r>
              <a:rPr lang="en-GB" altLang="zh-CN" dirty="0">
                <a:solidFill>
                  <a:srgbClr val="A31515"/>
                </a:solidFill>
                <a:latin typeface="Menlo" panose="020B0609030804020204" pitchFamily="49" charset="0"/>
              </a:rPr>
              <a:t>"#675bba"</a:t>
            </a:r>
            <a:r>
              <a:rPr lang="en-GB" altLang="zh-CN" dirty="0">
                <a:solidFill>
                  <a:srgbClr val="000000"/>
                </a:solidFill>
                <a:latin typeface="Menlo" panose="020B0609030804020204" pitchFamily="49" charset="0"/>
              </a:rPr>
              <a:t>,label_opts=</a:t>
            </a:r>
            <a:r>
              <a:rPr lang="en-GB" altLang="zh-CN" dirty="0" err="1">
                <a:solidFill>
                  <a:srgbClr val="000000"/>
                </a:solidFill>
                <a:latin typeface="Menlo" panose="020B0609030804020204" pitchFamily="49" charset="0"/>
              </a:rPr>
              <a:t>opts.LabelOpts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is_show</a:t>
            </a:r>
            <a:r>
              <a:rPr lang="en-GB" altLang="zh-CN" dirty="0">
                <a:solidFill>
                  <a:srgbClr val="000000"/>
                </a:solidFill>
                <a:latin typeface="Menlo" panose="020B0609030804020204" pitchFamily="49" charset="0"/>
              </a:rPr>
              <a:t>=</a:t>
            </a:r>
            <a:r>
              <a:rPr lang="en-GB" altLang="zh-CN" dirty="0">
                <a:solidFill>
                  <a:srgbClr val="0000FF"/>
                </a:solidFill>
                <a:latin typeface="Menlo" panose="020B0609030804020204" pitchFamily="49" charset="0"/>
              </a:rPr>
              <a:t>False</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p>
          <a:p>
            <a:r>
              <a:rPr lang="en-GB" altLang="zh-CN" dirty="0">
                <a:solidFill>
                  <a:srgbClr val="000000"/>
                </a:solidFill>
                <a:latin typeface="Menlo" panose="020B0609030804020204" pitchFamily="49" charset="0"/>
              </a:rPr>
              <a:t>)</a:t>
            </a:r>
          </a:p>
          <a:p>
            <a:r>
              <a:rPr lang="en-GB" altLang="zh-CN" dirty="0" err="1">
                <a:solidFill>
                  <a:srgbClr val="000000"/>
                </a:solidFill>
                <a:latin typeface="Menlo" panose="020B0609030804020204" pitchFamily="49" charset="0"/>
              </a:rPr>
              <a:t>bar.overlap</a:t>
            </a:r>
            <a:r>
              <a:rPr lang="en-GB" altLang="zh-CN" dirty="0">
                <a:solidFill>
                  <a:srgbClr val="000000"/>
                </a:solidFill>
                <a:latin typeface="Menlo" panose="020B0609030804020204" pitchFamily="49" charset="0"/>
              </a:rPr>
              <a:t>(line).</a:t>
            </a:r>
            <a:r>
              <a:rPr lang="en-GB" altLang="zh-CN" dirty="0" err="1">
                <a:solidFill>
                  <a:srgbClr val="000000"/>
                </a:solidFill>
                <a:latin typeface="Menlo" panose="020B0609030804020204" pitchFamily="49" charset="0"/>
              </a:rPr>
              <a:t>render_notebook</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824538" cy="992579"/>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7" name="图片 6" descr="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5" y="2020832"/>
            <a:ext cx="8591885" cy="4625032"/>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5391219" cy="992579"/>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计算每个季度的</a:t>
            </a:r>
            <a:r>
              <a:rPr lang="en-US" altLang="zh-CN" sz="1600" dirty="0">
                <a:latin typeface="Alibaba PuHuiTi R" pitchFamily="18" charset="-122"/>
                <a:ea typeface="Alibaba PuHuiTi R" pitchFamily="18" charset="-122"/>
                <a:cs typeface="Alibaba PuHuiTi R" pitchFamily="18" charset="-122"/>
              </a:rPr>
              <a:t>60</a:t>
            </a:r>
            <a:r>
              <a:rPr lang="zh-CN" altLang="en-US" sz="1600" dirty="0">
                <a:latin typeface="Alibaba PuHuiTi R" pitchFamily="18" charset="-122"/>
                <a:ea typeface="Alibaba PuHuiTi R" pitchFamily="18" charset="-122"/>
                <a:cs typeface="Alibaba PuHuiTi R" pitchFamily="18" charset="-122"/>
              </a:rPr>
              <a:t>天账单入催金额，</a:t>
            </a:r>
            <a:r>
              <a:rPr lang="en-US" altLang="zh-CN" sz="1600" dirty="0">
                <a:latin typeface="Alibaba PuHuiTi R" pitchFamily="18" charset="-122"/>
                <a:ea typeface="Alibaba PuHuiTi R" pitchFamily="18" charset="-122"/>
                <a:cs typeface="Alibaba PuHuiTi R" pitchFamily="18" charset="-122"/>
              </a:rPr>
              <a:t>90</a:t>
            </a:r>
            <a:r>
              <a:rPr lang="zh-CN" altLang="en-US" sz="1600" dirty="0">
                <a:latin typeface="Alibaba PuHuiTi R" pitchFamily="18" charset="-122"/>
                <a:ea typeface="Alibaba PuHuiTi R" pitchFamily="18" charset="-122"/>
                <a:cs typeface="Alibaba PuHuiTi R" pitchFamily="18" charset="-122"/>
              </a:rPr>
              <a:t>天账单入催金额</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020831"/>
            <a:ext cx="10749599" cy="4524315"/>
          </a:xfrm>
          <a:prstGeom prst="rect">
            <a:avLst/>
          </a:prstGeom>
          <a:solidFill>
            <a:srgbClr val="FFFFE4"/>
          </a:solidFill>
          <a:ln>
            <a:solidFill>
              <a:schemeClr val="tx1"/>
            </a:solidFill>
          </a:ln>
        </p:spPr>
        <p:txBody>
          <a:bodyPr wrap="square">
            <a:spAutoFit/>
          </a:bodyPr>
          <a:lstStyle/>
          <a:p>
            <a:r>
              <a:rPr lang="en-US" altLang="zh-CN" dirty="0">
                <a:solidFill>
                  <a:srgbClr val="008000"/>
                </a:solidFill>
                <a:latin typeface="Menlo" panose="020B0609030804020204" pitchFamily="49" charset="0"/>
              </a:rPr>
              <a:t>#60</a:t>
            </a:r>
            <a:r>
              <a:rPr lang="zh-CN" altLang="en-US" dirty="0">
                <a:solidFill>
                  <a:srgbClr val="008000"/>
                </a:solidFill>
                <a:latin typeface="Menlo" panose="020B0609030804020204" pitchFamily="49" charset="0"/>
              </a:rPr>
              <a:t>天账期的账单金额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账期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60</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是否到期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fn1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fn1.columns = [</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天账期的账单金额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8000"/>
                </a:solidFill>
                <a:latin typeface="Menlo" panose="020B0609030804020204" pitchFamily="49" charset="0"/>
              </a:rPr>
              <a:t>#60</a:t>
            </a:r>
            <a:r>
              <a:rPr lang="zh-CN" altLang="en-US" dirty="0">
                <a:solidFill>
                  <a:srgbClr val="008000"/>
                </a:solidFill>
                <a:latin typeface="Menlo" panose="020B0609030804020204" pitchFamily="49" charset="0"/>
              </a:rPr>
              <a:t>天账期的入催金额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账期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60</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是否到期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历史逾期天数</a:t>
            </a:r>
            <a:r>
              <a:rPr lang="en-US" altLang="zh-CN" dirty="0">
                <a:solidFill>
                  <a:srgbClr val="000000"/>
                </a:solidFill>
                <a:latin typeface="Menlo" panose="020B0609030804020204" pitchFamily="49" charset="0"/>
              </a:rPr>
              <a:t>&gt;</a:t>
            </a:r>
            <a:r>
              <a:rPr lang="en-US" altLang="zh-CN" dirty="0">
                <a:solidFill>
                  <a:srgbClr val="098658"/>
                </a:solidFill>
                <a:latin typeface="Menlo" panose="020B0609030804020204" pitchFamily="49" charset="0"/>
              </a:rPr>
              <a:t>0</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fn2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未收金额</a:t>
            </a:r>
            <a:r>
              <a:rPr lang="en-US" altLang="zh-CN" dirty="0">
                <a:solidFill>
                  <a:srgbClr val="A31515"/>
                </a:solidFill>
                <a:latin typeface="Menlo" panose="020B0609030804020204" pitchFamily="49" charset="0"/>
              </a:rPr>
              <a:t>2'</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fn2.columns = [</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天账期的入催金额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8000"/>
                </a:solidFill>
                <a:latin typeface="Menlo" panose="020B0609030804020204" pitchFamily="49" charset="0"/>
              </a:rPr>
              <a:t>#90</a:t>
            </a:r>
            <a:r>
              <a:rPr lang="zh-CN" altLang="en-US" dirty="0">
                <a:solidFill>
                  <a:srgbClr val="008000"/>
                </a:solidFill>
                <a:latin typeface="Menlo" panose="020B0609030804020204" pitchFamily="49" charset="0"/>
              </a:rPr>
              <a:t>天账期的账单金额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账期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90</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是否到期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fn3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fn3.columns = [</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天账期的账单金额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8000"/>
                </a:solidFill>
                <a:latin typeface="Menlo" panose="020B0609030804020204" pitchFamily="49" charset="0"/>
              </a:rPr>
              <a:t>#90</a:t>
            </a:r>
            <a:r>
              <a:rPr lang="zh-CN" altLang="en-US" dirty="0">
                <a:solidFill>
                  <a:srgbClr val="008000"/>
                </a:solidFill>
                <a:latin typeface="Menlo" panose="020B0609030804020204" pitchFamily="49" charset="0"/>
              </a:rPr>
              <a:t>天账期的入催金额</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df4 = df3[(df3.</a:t>
            </a:r>
            <a:r>
              <a:rPr lang="zh-CN" altLang="en-US" dirty="0">
                <a:solidFill>
                  <a:srgbClr val="000000"/>
                </a:solidFill>
                <a:latin typeface="Menlo" panose="020B0609030804020204" pitchFamily="49" charset="0"/>
              </a:rPr>
              <a:t>账期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90</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是否到期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历史逾期天数</a:t>
            </a:r>
            <a:r>
              <a:rPr lang="en-US" altLang="zh-CN" dirty="0">
                <a:solidFill>
                  <a:srgbClr val="000000"/>
                </a:solidFill>
                <a:latin typeface="Menlo" panose="020B0609030804020204" pitchFamily="49" charset="0"/>
              </a:rPr>
              <a:t>&gt;</a:t>
            </a:r>
            <a:r>
              <a:rPr lang="en-US" altLang="zh-CN" dirty="0">
                <a:solidFill>
                  <a:srgbClr val="098658"/>
                </a:solidFill>
                <a:latin typeface="Menlo" panose="020B0609030804020204" pitchFamily="49" charset="0"/>
              </a:rPr>
              <a:t>0</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fn4 = df4.groupby(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账单季度</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未收金额</a:t>
            </a:r>
            <a:r>
              <a:rPr lang="en-US" altLang="zh-CN" dirty="0">
                <a:solidFill>
                  <a:srgbClr val="A31515"/>
                </a:solidFill>
                <a:latin typeface="Menlo" panose="020B0609030804020204" pitchFamily="49" charset="0"/>
              </a:rPr>
              <a:t>2'</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sum()</a:t>
            </a:r>
          </a:p>
          <a:p>
            <a:r>
              <a:rPr lang="en-GB" altLang="zh-CN" dirty="0">
                <a:solidFill>
                  <a:srgbClr val="000000"/>
                </a:solidFill>
                <a:latin typeface="Menlo" panose="020B0609030804020204" pitchFamily="49" charset="0"/>
              </a:rPr>
              <a:t>fn4.columns = [</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天账期的入催金额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483098" cy="74635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计算入催率</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矩形 4"/>
          <p:cNvSpPr/>
          <p:nvPr/>
        </p:nvSpPr>
        <p:spPr>
          <a:xfrm>
            <a:off x="890016" y="1860069"/>
            <a:ext cx="10887562" cy="2031325"/>
          </a:xfrm>
          <a:prstGeom prst="rect">
            <a:avLst/>
          </a:prstGeom>
          <a:solidFill>
            <a:srgbClr val="FFFFE4"/>
          </a:solidFill>
          <a:ln>
            <a:solidFill>
              <a:schemeClr val="tx1"/>
            </a:solidFill>
          </a:ln>
        </p:spPr>
        <p:txBody>
          <a:bodyPr wrap="square">
            <a:spAutoFit/>
          </a:bodyPr>
          <a:lstStyle/>
          <a:p>
            <a:r>
              <a:rPr lang="en-GB" altLang="zh-CN" dirty="0" err="1">
                <a:solidFill>
                  <a:srgbClr val="000000"/>
                </a:solidFill>
                <a:latin typeface="Menlo" panose="020B0609030804020204" pitchFamily="49" charset="0"/>
              </a:rPr>
              <a:t>dfs</a:t>
            </a:r>
            <a:r>
              <a:rPr lang="en-GB" altLang="zh-CN" dirty="0">
                <a:solidFill>
                  <a:srgbClr val="000000"/>
                </a:solidFill>
                <a:latin typeface="Menlo" panose="020B0609030804020204" pitchFamily="49" charset="0"/>
              </a:rPr>
              <a:t> = [fn1,fn2,fn3,fn4]</a:t>
            </a:r>
          </a:p>
          <a:p>
            <a:r>
              <a:rPr lang="en-GB" altLang="zh-CN" dirty="0">
                <a:solidFill>
                  <a:srgbClr val="000000"/>
                </a:solidFill>
                <a:latin typeface="Menlo" panose="020B0609030804020204" pitchFamily="49" charset="0"/>
              </a:rPr>
              <a:t>final2 = </a:t>
            </a:r>
            <a:r>
              <a:rPr lang="en-GB" altLang="zh-CN" dirty="0" err="1">
                <a:solidFill>
                  <a:srgbClr val="000000"/>
                </a:solidFill>
                <a:latin typeface="Menlo" panose="020B0609030804020204" pitchFamily="49" charset="0"/>
              </a:rPr>
              <a:t>pd.concat</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dfs,axis</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final2[</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round(final2[</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天账期的入催金额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final2[</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天账期的账单金额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098658"/>
                </a:solidFill>
                <a:latin typeface="Menlo" panose="020B0609030804020204" pitchFamily="49" charset="0"/>
              </a:rPr>
              <a:t>3</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final2[</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a:solidFill>
                  <a:srgbClr val="000000"/>
                </a:solidFill>
                <a:latin typeface="Menlo" panose="020B0609030804020204" pitchFamily="49" charset="0"/>
              </a:rPr>
              <a:t>round(final2[</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天账期的入催金额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final2[</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天账期的账单金额</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098658"/>
                </a:solidFill>
                <a:latin typeface="Menlo" panose="020B0609030804020204" pitchFamily="49" charset="0"/>
              </a:rPr>
              <a:t>3</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final2</a:t>
            </a:r>
            <a:endParaRPr lang="en-GB" altLang="zh-CN" b="0" dirty="0">
              <a:solidFill>
                <a:srgbClr val="000000"/>
              </a:solidFill>
              <a:effectLst/>
              <a:latin typeface="Menlo" panose="020B0609030804020204" pitchFamily="49" charset="0"/>
            </a:endParaRPr>
          </a:p>
        </p:txBody>
      </p:sp>
      <p:pic>
        <p:nvPicPr>
          <p:cNvPr id="7" name="图片 6"/>
          <p:cNvPicPr>
            <a:picLocks noChangeAspect="1"/>
          </p:cNvPicPr>
          <p:nvPr/>
        </p:nvPicPr>
        <p:blipFill>
          <a:blip r:embed="rId3"/>
          <a:stretch>
            <a:fillRect/>
          </a:stretch>
        </p:blipFill>
        <p:spPr>
          <a:xfrm>
            <a:off x="890016" y="3923758"/>
            <a:ext cx="9537700" cy="28194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什么是信贷业务</a:t>
            </a:r>
          </a:p>
        </p:txBody>
      </p:sp>
      <p:sp>
        <p:nvSpPr>
          <p:cNvPr id="2" name="文本占位符 1"/>
          <p:cNvSpPr>
            <a:spLocks noGrp="1"/>
          </p:cNvSpPr>
          <p:nvPr>
            <p:ph type="body" sz="quarter" idx="11"/>
          </p:nvPr>
        </p:nvSpPr>
        <p:spPr/>
        <p:txBody>
          <a:bodyPr/>
          <a:lstStyle/>
          <a:p>
            <a:pPr marL="276225" indent="-276225"/>
            <a:r>
              <a:rPr lang="zh-CN" altLang="en-US" dirty="0">
                <a:solidFill>
                  <a:srgbClr val="262626"/>
                </a:solidFill>
              </a:rPr>
              <a:t>信贷业务就是贷款业务，是商业银行和互联网金融公司最重要的资产业务和主要赢利手段</a:t>
            </a:r>
            <a:endParaRPr lang="en-US" altLang="zh-CN" dirty="0">
              <a:solidFill>
                <a:srgbClr val="262626"/>
              </a:solidFill>
            </a:endParaRPr>
          </a:p>
          <a:p>
            <a:pPr marL="359410" lvl="1" indent="0">
              <a:buNone/>
            </a:pPr>
            <a:r>
              <a:rPr lang="en-US" altLang="zh-CN" dirty="0">
                <a:solidFill>
                  <a:srgbClr val="262626"/>
                </a:solidFill>
              </a:rPr>
              <a:t>-</a:t>
            </a:r>
            <a:r>
              <a:rPr lang="zh-CN" altLang="en-US" dirty="0">
                <a:solidFill>
                  <a:srgbClr val="262626"/>
                </a:solidFill>
              </a:rPr>
              <a:t> </a:t>
            </a:r>
            <a:r>
              <a:rPr kumimoji="1" lang="zh-CN" altLang="en-US" dirty="0">
                <a:solidFill>
                  <a:srgbClr val="404040"/>
                </a:solidFill>
                <a:ea typeface="阿里巴巴普惠体" panose="00020600040101010101" pitchFamily="18" charset="-122"/>
              </a:rPr>
              <a:t>通过放款收回本金和利息，扣除成本后获得利润。</a:t>
            </a:r>
            <a:endParaRPr kumimoji="1" lang="en-US" altLang="zh-CN" dirty="0">
              <a:solidFill>
                <a:srgbClr val="404040"/>
              </a:solidFill>
              <a:ea typeface="阿里巴巴普惠体" panose="00020600040101010101" pitchFamily="18" charset="-122"/>
            </a:endParaRPr>
          </a:p>
          <a:p>
            <a:pPr marL="359410" lvl="1" indent="0">
              <a:buNone/>
            </a:pPr>
            <a:r>
              <a:rPr kumimoji="1" lang="en-US" altLang="zh-CN" dirty="0">
                <a:solidFill>
                  <a:srgbClr val="404040"/>
                </a:solidFill>
                <a:ea typeface="阿里巴巴普惠体" panose="00020600040101010101" pitchFamily="18" charset="-122"/>
              </a:rPr>
              <a:t>-</a:t>
            </a:r>
            <a:r>
              <a:rPr kumimoji="1" lang="zh-CN" altLang="en-US" dirty="0">
                <a:solidFill>
                  <a:srgbClr val="404040"/>
                </a:solidFill>
                <a:ea typeface="阿里巴巴普惠体" panose="00020600040101010101" pitchFamily="18" charset="-122"/>
              </a:rPr>
              <a:t> 贷款平台预测有信贷需求用户的还款情况，将本金借贷给还款概率大的用户</a:t>
            </a:r>
          </a:p>
          <a:p>
            <a:pPr marL="359410" lvl="1" indent="0">
              <a:buNone/>
            </a:pPr>
            <a:endParaRPr lang="zh-CN" altLang="en-US" dirty="0"/>
          </a:p>
          <a:p>
            <a:endParaRPr kumimoji="1" lang="zh-CN" altLang="en-US" dirty="0"/>
          </a:p>
          <a:p>
            <a:endParaRPr kumimoji="1" lang="zh-CN" altLang="en-US" dirty="0"/>
          </a:p>
        </p:txBody>
      </p:sp>
      <p:sp>
        <p:nvSpPr>
          <p:cNvPr id="6" name="三角形 5"/>
          <p:cNvSpPr/>
          <p:nvPr/>
        </p:nvSpPr>
        <p:spPr>
          <a:xfrm rot="2651319">
            <a:off x="851567" y="351563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584" y="3144065"/>
            <a:ext cx="5088294" cy="29105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824538" cy="500137"/>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024679"/>
            <a:ext cx="11133221" cy="3416320"/>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line = (</a:t>
            </a:r>
          </a:p>
          <a:p>
            <a:r>
              <a:rPr lang="en-GB" altLang="zh-CN" dirty="0">
                <a:solidFill>
                  <a:srgbClr val="000000"/>
                </a:solidFill>
                <a:latin typeface="Menlo" panose="020B0609030804020204" pitchFamily="49" charset="0"/>
              </a:rPr>
              <a:t>	Line()</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add_xaxis</a:t>
            </a:r>
            <a:r>
              <a:rPr lang="en-GB" altLang="zh-CN" dirty="0">
                <a:solidFill>
                  <a:srgbClr val="000000"/>
                </a:solidFill>
                <a:latin typeface="Menlo" panose="020B0609030804020204" pitchFamily="49" charset="0"/>
              </a:rPr>
              <a:t>(list(final1.index.values.astype(str)))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add_yaxis</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list(final2[</a:t>
            </a:r>
            <a:r>
              <a:rPr lang="en-GB" altLang="zh-CN" dirty="0">
                <a:solidFill>
                  <a:srgbClr val="A31515"/>
                </a:solidFill>
                <a:latin typeface="Menlo" panose="020B0609030804020204" pitchFamily="49" charset="0"/>
              </a:rPr>
              <a:t>'60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yaxis_index</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color=</a:t>
            </a:r>
            <a:r>
              <a:rPr lang="en-GB" altLang="zh-CN" dirty="0">
                <a:solidFill>
                  <a:srgbClr val="A31515"/>
                </a:solidFill>
                <a:latin typeface="Menlo" panose="020B0609030804020204" pitchFamily="49" charset="0"/>
              </a:rPr>
              <a:t>"#675bba"</a:t>
            </a:r>
            <a:r>
              <a:rPr lang="en-GB" altLang="zh-CN" dirty="0">
                <a:solidFill>
                  <a:srgbClr val="000000"/>
                </a:solidFill>
                <a:latin typeface="Menlo" panose="020B0609030804020204" pitchFamily="49" charset="0"/>
              </a:rPr>
              <a:t>,label_opts=</a:t>
            </a:r>
            <a:r>
              <a:rPr lang="en-GB" altLang="zh-CN" dirty="0" err="1">
                <a:solidFill>
                  <a:srgbClr val="000000"/>
                </a:solidFill>
                <a:latin typeface="Menlo" panose="020B0609030804020204" pitchFamily="49" charset="0"/>
              </a:rPr>
              <a:t>opts.LabelOpts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is_show</a:t>
            </a:r>
            <a:r>
              <a:rPr lang="en-GB" altLang="zh-CN" dirty="0">
                <a:solidFill>
                  <a:srgbClr val="000000"/>
                </a:solidFill>
                <a:latin typeface="Menlo" panose="020B0609030804020204" pitchFamily="49" charset="0"/>
              </a:rPr>
              <a:t>=</a:t>
            </a:r>
            <a:r>
              <a:rPr lang="en-GB" altLang="zh-CN" dirty="0">
                <a:solidFill>
                  <a:srgbClr val="0000FF"/>
                </a:solidFill>
                <a:latin typeface="Menlo" panose="020B0609030804020204" pitchFamily="49" charset="0"/>
              </a:rPr>
              <a:t>False</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set_global_opts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title_opts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opts.TitleOpts</a:t>
            </a:r>
            <a:r>
              <a:rPr lang="en-GB" altLang="zh-CN" dirty="0">
                <a:solidFill>
                  <a:srgbClr val="000000"/>
                </a:solidFill>
                <a:latin typeface="Menlo" panose="020B0609030804020204" pitchFamily="49" charset="0"/>
              </a:rPr>
              <a:t>(title=</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不同账期入催率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add_xaxis</a:t>
            </a:r>
            <a:r>
              <a:rPr lang="en-GB" altLang="zh-CN" dirty="0">
                <a:solidFill>
                  <a:srgbClr val="000000"/>
                </a:solidFill>
                <a:latin typeface="Menlo" panose="020B0609030804020204" pitchFamily="49" charset="0"/>
              </a:rPr>
              <a:t>(list(final1.index.values.astype(str)))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add_yaxis</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list(final2[</a:t>
            </a:r>
            <a:r>
              <a:rPr lang="en-GB" altLang="zh-CN" dirty="0">
                <a:solidFill>
                  <a:srgbClr val="A31515"/>
                </a:solidFill>
                <a:latin typeface="Menlo" panose="020B0609030804020204" pitchFamily="49" charset="0"/>
              </a:rPr>
              <a:t>'90</a:t>
            </a:r>
            <a:r>
              <a:rPr lang="zh-CN" altLang="en-US" dirty="0">
                <a:solidFill>
                  <a:srgbClr val="A31515"/>
                </a:solidFill>
                <a:latin typeface="Menlo" panose="020B0609030804020204" pitchFamily="49" charset="0"/>
              </a:rPr>
              <a:t>天账期入催率</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yaxis_index</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color=</a:t>
            </a:r>
            <a:r>
              <a:rPr lang="en-GB" altLang="zh-CN" dirty="0">
                <a:solidFill>
                  <a:srgbClr val="A31515"/>
                </a:solidFill>
                <a:latin typeface="Menlo" panose="020B0609030804020204" pitchFamily="49" charset="0"/>
              </a:rPr>
              <a:t>"#d14a61"</a:t>
            </a:r>
            <a:r>
              <a:rPr lang="en-GB" altLang="zh-CN" dirty="0">
                <a:solidFill>
                  <a:srgbClr val="000000"/>
                </a:solidFill>
                <a:latin typeface="Menlo" panose="020B0609030804020204" pitchFamily="49" charset="0"/>
              </a:rPr>
              <a:t>,label_opts=</a:t>
            </a:r>
            <a:r>
              <a:rPr lang="en-GB" altLang="zh-CN" dirty="0" err="1">
                <a:solidFill>
                  <a:srgbClr val="000000"/>
                </a:solidFill>
                <a:latin typeface="Menlo" panose="020B0609030804020204" pitchFamily="49" charset="0"/>
              </a:rPr>
              <a:t>opts.LabelOpts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is_show</a:t>
            </a:r>
            <a:r>
              <a:rPr lang="en-GB" altLang="zh-CN" dirty="0">
                <a:solidFill>
                  <a:srgbClr val="000000"/>
                </a:solidFill>
                <a:latin typeface="Menlo" panose="020B0609030804020204" pitchFamily="49" charset="0"/>
              </a:rPr>
              <a:t>=</a:t>
            </a:r>
            <a:r>
              <a:rPr lang="en-GB" altLang="zh-CN" dirty="0">
                <a:solidFill>
                  <a:srgbClr val="0000FF"/>
                </a:solidFill>
                <a:latin typeface="Menlo" panose="020B0609030804020204" pitchFamily="49" charset="0"/>
              </a:rPr>
              <a:t>False</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p>
          <a:p>
            <a:r>
              <a:rPr lang="en-GB" altLang="zh-CN" dirty="0" err="1">
                <a:solidFill>
                  <a:srgbClr val="000000"/>
                </a:solidFill>
                <a:latin typeface="Menlo" panose="020B0609030804020204" pitchFamily="49" charset="0"/>
              </a:rPr>
              <a:t>line.render_notebook</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824538" cy="500137"/>
          </a:xfrm>
          <a:prstGeom prst="rect">
            <a:avLst/>
          </a:prstGeom>
          <a:noFill/>
        </p:spPr>
        <p:txBody>
          <a:bodyPr wrap="none" rtlCol="0">
            <a:spAutoFit/>
          </a:bodyPr>
          <a:lstStyle/>
          <a:p>
            <a:pPr marL="285750" indent="-285750">
              <a:buFont typeface="Wingdings" panose="05000000000000000000" pitchFamily="2" charset="2"/>
              <a:buChar char="l"/>
            </a:pPr>
            <a:r>
              <a:rPr lang="en-US"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7" name="图片 6" descr="图表, 折线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987" y="1912384"/>
            <a:ext cx="8287914" cy="4825408"/>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2694969" cy="50013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不同逾期天数的回收情况</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矩形 1"/>
          <p:cNvSpPr/>
          <p:nvPr/>
        </p:nvSpPr>
        <p:spPr>
          <a:xfrm>
            <a:off x="890016" y="2024679"/>
            <a:ext cx="8013352" cy="2585323"/>
          </a:xfrm>
          <a:prstGeom prst="rect">
            <a:avLst/>
          </a:prstGeom>
          <a:solidFill>
            <a:srgbClr val="FFFFE4"/>
          </a:solidFill>
          <a:ln>
            <a:solidFill>
              <a:schemeClr val="tx1"/>
            </a:solidFill>
          </a:ln>
        </p:spPr>
        <p:txBody>
          <a:bodyPr wrap="square">
            <a:spAutoFit/>
          </a:bodyPr>
          <a:lstStyle/>
          <a:p>
            <a:r>
              <a:rPr lang="en-GB" altLang="zh-CN" dirty="0">
                <a:solidFill>
                  <a:srgbClr val="000000"/>
                </a:solidFill>
                <a:latin typeface="Menlo" panose="020B0609030804020204" pitchFamily="49" charset="0"/>
              </a:rPr>
              <a:t>df6 = df3[(df3.</a:t>
            </a:r>
            <a:r>
              <a:rPr lang="zh-CN" altLang="en-US" dirty="0">
                <a:solidFill>
                  <a:srgbClr val="000000"/>
                </a:solidFill>
                <a:latin typeface="Menlo" panose="020B0609030804020204" pitchFamily="49" charset="0"/>
              </a:rPr>
              <a:t>未收金额</a:t>
            </a:r>
            <a:r>
              <a:rPr lang="en-US" altLang="zh-CN" dirty="0">
                <a:solidFill>
                  <a:srgbClr val="000000"/>
                </a:solidFill>
                <a:latin typeface="Menlo" panose="020B0609030804020204" pitchFamily="49" charset="0"/>
              </a:rPr>
              <a:t>2 == </a:t>
            </a:r>
            <a:r>
              <a:rPr lang="en-US" altLang="zh-CN" dirty="0">
                <a:solidFill>
                  <a:srgbClr val="098658"/>
                </a:solidFill>
                <a:latin typeface="Menlo" panose="020B0609030804020204" pitchFamily="49" charset="0"/>
              </a:rPr>
              <a:t>0</a:t>
            </a:r>
            <a:r>
              <a:rPr lang="en-US" altLang="zh-CN" dirty="0">
                <a:solidFill>
                  <a:srgbClr val="000000"/>
                </a:solidFill>
                <a:latin typeface="Menlo" panose="020B0609030804020204" pitchFamily="49" charset="0"/>
              </a:rPr>
              <a:t>)&amp;(</a:t>
            </a:r>
            <a:r>
              <a:rPr lang="en-GB" altLang="zh-CN" dirty="0">
                <a:solidFill>
                  <a:srgbClr val="000000"/>
                </a:solidFill>
                <a:latin typeface="Menlo" panose="020B0609030804020204" pitchFamily="49" charset="0"/>
              </a:rPr>
              <a:t>df3.</a:t>
            </a:r>
            <a:r>
              <a:rPr lang="zh-CN" altLang="en-US" dirty="0">
                <a:solidFill>
                  <a:srgbClr val="000000"/>
                </a:solidFill>
                <a:latin typeface="Menlo" panose="020B0609030804020204" pitchFamily="49" charset="0"/>
              </a:rPr>
              <a:t>是否到期 </a:t>
            </a:r>
            <a:r>
              <a:rPr lang="en-US" altLang="zh-CN" dirty="0">
                <a:solidFill>
                  <a:srgbClr val="000000"/>
                </a:solidFill>
                <a:latin typeface="Menlo" panose="020B0609030804020204" pitchFamily="49" charset="0"/>
              </a:rPr>
              <a:t>== </a:t>
            </a:r>
            <a:r>
              <a:rPr lang="en-US" altLang="zh-CN" dirty="0">
                <a:solidFill>
                  <a:srgbClr val="098658"/>
                </a:solidFill>
                <a:latin typeface="Menlo" panose="020B0609030804020204" pitchFamily="49" charset="0"/>
              </a:rPr>
              <a:t>1</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copy()</a:t>
            </a:r>
          </a:p>
          <a:p>
            <a:r>
              <a:rPr lang="en-GB" altLang="zh-CN"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使用</a:t>
            </a:r>
            <a:r>
              <a:rPr lang="en-GB" altLang="zh-CN" dirty="0">
                <a:solidFill>
                  <a:srgbClr val="008000"/>
                </a:solidFill>
                <a:latin typeface="Menlo" panose="020B0609030804020204" pitchFamily="49" charset="0"/>
              </a:rPr>
              <a:t>cut</a:t>
            </a:r>
            <a:r>
              <a:rPr lang="zh-CN" altLang="en-GB" dirty="0">
                <a:solidFill>
                  <a:srgbClr val="008000"/>
                </a:solidFill>
                <a:latin typeface="Menlo" panose="020B0609030804020204" pitchFamily="49" charset="0"/>
              </a:rPr>
              <a:t>，</a:t>
            </a:r>
            <a:r>
              <a:rPr lang="zh-CN" altLang="en-US" dirty="0">
                <a:solidFill>
                  <a:srgbClr val="008000"/>
                </a:solidFill>
                <a:latin typeface="Menlo" panose="020B0609030804020204" pitchFamily="49" charset="0"/>
              </a:rPr>
              <a:t>讲数据按照逾期天数分箱，然后添加分箱之后结果标签</a:t>
            </a:r>
            <a:endParaRPr lang="zh-CN" altLang="en-US" dirty="0">
              <a:solidFill>
                <a:srgbClr val="000000"/>
              </a:solidFill>
              <a:latin typeface="Menlo" panose="020B0609030804020204" pitchFamily="49" charset="0"/>
            </a:endParaRPr>
          </a:p>
          <a:p>
            <a:r>
              <a:rPr lang="en-GB" altLang="zh-CN" dirty="0">
                <a:solidFill>
                  <a:srgbClr val="000000"/>
                </a:solidFill>
                <a:latin typeface="Menlo" panose="020B0609030804020204" pitchFamily="49" charset="0"/>
              </a:rPr>
              <a:t>df6[</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历史逾期天数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 = </a:t>
            </a:r>
            <a:r>
              <a:rPr lang="en-GB" altLang="zh-CN" dirty="0" err="1">
                <a:solidFill>
                  <a:srgbClr val="000000"/>
                </a:solidFill>
                <a:latin typeface="Menlo" panose="020B0609030804020204" pitchFamily="49" charset="0"/>
              </a:rPr>
              <a:t>pd.cut</a:t>
            </a:r>
            <a:r>
              <a:rPr lang="en-GB" altLang="zh-CN" dirty="0">
                <a:solidFill>
                  <a:srgbClr val="000000"/>
                </a:solidFill>
                <a:latin typeface="Menlo" panose="020B0609030804020204" pitchFamily="49" charset="0"/>
              </a:rPr>
              <a:t>(df6[</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历史逾期天数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bins=[-</a:t>
            </a:r>
            <a:r>
              <a:rPr lang="en-GB" altLang="zh-CN" dirty="0">
                <a:solidFill>
                  <a:srgbClr val="098658"/>
                </a:solidFill>
                <a:latin typeface="Menlo" panose="020B0609030804020204" pitchFamily="49" charset="0"/>
              </a:rPr>
              <a:t>999</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5</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15</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20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30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60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90</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999</a:t>
            </a:r>
            <a:r>
              <a:rPr lang="en-GB" altLang="zh-CN" dirty="0">
                <a:solidFill>
                  <a:srgbClr val="000000"/>
                </a:solidFill>
                <a:latin typeface="Menlo" panose="020B0609030804020204" pitchFamily="49" charset="0"/>
              </a:rPr>
              <a:t>],right=</a:t>
            </a:r>
            <a:r>
              <a:rPr lang="en-GB" altLang="zh-CN" dirty="0">
                <a:solidFill>
                  <a:srgbClr val="0000FF"/>
                </a:solidFill>
                <a:latin typeface="Menlo" panose="020B0609030804020204" pitchFamily="49" charset="0"/>
              </a:rPr>
              <a:t>True</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labels=[</a:t>
            </a:r>
            <a:r>
              <a:rPr lang="en-GB" altLang="zh-CN" dirty="0">
                <a:solidFill>
                  <a:srgbClr val="A31515"/>
                </a:solidFill>
                <a:latin typeface="Menlo" panose="020B0609030804020204" pitchFamily="49" charset="0"/>
              </a:rPr>
              <a:t>'0'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'1-5'</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'6-10'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'11-15'</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'16-20'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'21-30'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'31-60'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'61-90'</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'91+'</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final3 = df6.groupby(</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历史逾期天数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US"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账期</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a:solidFill>
                  <a:srgbClr val="000000"/>
                </a:solidFill>
                <a:latin typeface="Menlo" panose="020B0609030804020204" pitchFamily="49" charset="0"/>
              </a:rPr>
              <a:t>count()</a:t>
            </a:r>
          </a:p>
          <a:p>
            <a:r>
              <a:rPr lang="en-GB" altLang="zh-CN" dirty="0">
                <a:solidFill>
                  <a:srgbClr val="000000"/>
                </a:solidFill>
                <a:latin typeface="Menlo" panose="020B0609030804020204" pitchFamily="49" charset="0"/>
              </a:rPr>
              <a:t>final3.columns = [</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回收账单数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final3</a:t>
            </a:r>
            <a:endParaRPr lang="en-GB" altLang="zh-CN" b="0" dirty="0">
              <a:solidFill>
                <a:srgbClr val="000000"/>
              </a:solidFill>
              <a:effectLst/>
              <a:latin typeface="Menlo" panose="020B0609030804020204" pitchFamily="49" charset="0"/>
            </a:endParaRPr>
          </a:p>
        </p:txBody>
      </p:sp>
      <p:pic>
        <p:nvPicPr>
          <p:cNvPr id="5" name="图片 4"/>
          <p:cNvPicPr>
            <a:picLocks noChangeAspect="1"/>
          </p:cNvPicPr>
          <p:nvPr/>
        </p:nvPicPr>
        <p:blipFill>
          <a:blip r:embed="rId3"/>
          <a:stretch>
            <a:fillRect/>
          </a:stretch>
        </p:blipFill>
        <p:spPr>
          <a:xfrm>
            <a:off x="9269984" y="2024679"/>
            <a:ext cx="2032000" cy="3860800"/>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832553" cy="746358"/>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7" name="矩形 6"/>
          <p:cNvSpPr/>
          <p:nvPr/>
        </p:nvSpPr>
        <p:spPr>
          <a:xfrm>
            <a:off x="890016" y="1997839"/>
            <a:ext cx="10146953" cy="2862322"/>
          </a:xfrm>
          <a:prstGeom prst="rect">
            <a:avLst/>
          </a:prstGeom>
          <a:solidFill>
            <a:srgbClr val="FFFFE4"/>
          </a:solidFill>
          <a:ln>
            <a:solidFill>
              <a:schemeClr val="tx1"/>
            </a:solidFill>
          </a:ln>
        </p:spPr>
        <p:txBody>
          <a:bodyPr wrap="square">
            <a:spAutoFit/>
          </a:bodyPr>
          <a:lstStyle/>
          <a:p>
            <a:r>
              <a:rPr lang="en-GB" altLang="zh-CN" dirty="0" err="1">
                <a:solidFill>
                  <a:srgbClr val="000000"/>
                </a:solidFill>
                <a:latin typeface="Menlo" panose="020B0609030804020204" pitchFamily="49" charset="0"/>
              </a:rPr>
              <a:t>ydata</a:t>
            </a:r>
            <a:r>
              <a:rPr lang="en-GB" altLang="zh-CN" dirty="0">
                <a:solidFill>
                  <a:srgbClr val="000000"/>
                </a:solidFill>
                <a:latin typeface="Menlo" panose="020B0609030804020204" pitchFamily="49" charset="0"/>
              </a:rPr>
              <a:t> = final3[</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回收账单数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values.tolist</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bar = (</a:t>
            </a:r>
          </a:p>
          <a:p>
            <a:r>
              <a:rPr lang="en-GB" altLang="zh-CN" dirty="0">
                <a:solidFill>
                  <a:srgbClr val="000000"/>
                </a:solidFill>
                <a:latin typeface="Menlo" panose="020B0609030804020204" pitchFamily="49" charset="0"/>
              </a:rPr>
              <a:t>	Bar()</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add_xaxis</a:t>
            </a:r>
            <a:r>
              <a:rPr lang="en-GB" altLang="zh-CN" dirty="0">
                <a:solidFill>
                  <a:srgbClr val="000000"/>
                </a:solidFill>
                <a:latin typeface="Menlo" panose="020B0609030804020204" pitchFamily="49" charset="0"/>
              </a:rPr>
              <a:t>(list(final3.index.values.tolist()))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add_yaxis</a:t>
            </a:r>
            <a:r>
              <a:rPr lang="en-GB" altLang="zh-CN" dirty="0">
                <a:solidFill>
                  <a:srgbClr val="000000"/>
                </a:solidFill>
                <a:latin typeface="Menlo" panose="020B0609030804020204" pitchFamily="49" charset="0"/>
              </a:rPr>
              <a:t>(</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收回账单数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ydata,yaxis_index</a:t>
            </a:r>
            <a:r>
              <a:rPr lang="en-GB" altLang="zh-CN" dirty="0">
                <a:solidFill>
                  <a:srgbClr val="000000"/>
                </a:solidFill>
                <a:latin typeface="Menlo" panose="020B0609030804020204" pitchFamily="49" charset="0"/>
              </a:rPr>
              <a:t>=</a:t>
            </a:r>
            <a:r>
              <a:rPr lang="en-GB" altLang="zh-CN" dirty="0">
                <a:solidFill>
                  <a:srgbClr val="098658"/>
                </a:solidFill>
                <a:latin typeface="Menlo" panose="020B0609030804020204" pitchFamily="49" charset="0"/>
              </a:rPr>
              <a:t>0</a:t>
            </a:r>
            <a:r>
              <a:rPr lang="en-GB" altLang="zh-CN" dirty="0">
                <a:solidFill>
                  <a:srgbClr val="000000"/>
                </a:solidFill>
                <a:latin typeface="Menlo" panose="020B0609030804020204" pitchFamily="49" charset="0"/>
              </a:rPr>
              <a:t>,color=</a:t>
            </a:r>
            <a:r>
              <a:rPr lang="en-GB" altLang="zh-CN" dirty="0">
                <a:solidFill>
                  <a:srgbClr val="A31515"/>
                </a:solidFill>
                <a:latin typeface="Menlo" panose="020B0609030804020204" pitchFamily="49" charset="0"/>
              </a:rPr>
              <a:t>"#675bba"</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set_global_opts</a:t>
            </a:r>
            <a:r>
              <a:rPr lang="en-GB" altLang="zh-CN" dirty="0">
                <a:solidFill>
                  <a:srgbClr val="000000"/>
                </a:solidFill>
                <a:latin typeface="Menlo" panose="020B0609030804020204" pitchFamily="49" charset="0"/>
              </a:rPr>
              <a:t>(</a:t>
            </a:r>
          </a:p>
          <a:p>
            <a:r>
              <a:rPr lang="en-GB" altLang="zh-CN" dirty="0">
                <a:solidFill>
                  <a:srgbClr val="000000"/>
                </a:solidFill>
                <a:latin typeface="Menlo" panose="020B0609030804020204" pitchFamily="49" charset="0"/>
              </a:rPr>
              <a:t>		</a:t>
            </a:r>
            <a:r>
              <a:rPr lang="en-GB" altLang="zh-CN" dirty="0" err="1">
                <a:solidFill>
                  <a:srgbClr val="000000"/>
                </a:solidFill>
                <a:latin typeface="Menlo" panose="020B0609030804020204" pitchFamily="49" charset="0"/>
              </a:rPr>
              <a:t>title_opts</a:t>
            </a:r>
            <a:r>
              <a:rPr lang="en-GB" altLang="zh-CN" dirty="0">
                <a:solidFill>
                  <a:srgbClr val="000000"/>
                </a:solidFill>
                <a:latin typeface="Menlo" panose="020B0609030804020204" pitchFamily="49" charset="0"/>
              </a:rPr>
              <a:t>=</a:t>
            </a:r>
            <a:r>
              <a:rPr lang="en-GB" altLang="zh-CN" dirty="0" err="1">
                <a:solidFill>
                  <a:srgbClr val="000000"/>
                </a:solidFill>
                <a:latin typeface="Menlo" panose="020B0609030804020204" pitchFamily="49" charset="0"/>
              </a:rPr>
              <a:t>opts.TitleOpts</a:t>
            </a:r>
            <a:r>
              <a:rPr lang="en-GB" altLang="zh-CN" dirty="0">
                <a:solidFill>
                  <a:srgbClr val="000000"/>
                </a:solidFill>
                <a:latin typeface="Menlo" panose="020B0609030804020204" pitchFamily="49" charset="0"/>
              </a:rPr>
              <a:t>(title=</a:t>
            </a:r>
            <a:r>
              <a:rPr lang="en-GB" altLang="zh-CN" dirty="0">
                <a:solidFill>
                  <a:srgbClr val="A31515"/>
                </a:solidFill>
                <a:latin typeface="Menlo" panose="020B0609030804020204" pitchFamily="49" charset="0"/>
              </a:rPr>
              <a:t>"</a:t>
            </a:r>
            <a:r>
              <a:rPr lang="zh-CN" altLang="en-US" dirty="0">
                <a:solidFill>
                  <a:srgbClr val="A31515"/>
                </a:solidFill>
                <a:latin typeface="Menlo" panose="020B0609030804020204" pitchFamily="49" charset="0"/>
              </a:rPr>
              <a:t>不同逾期天数的已收回账单数</a:t>
            </a:r>
            <a:r>
              <a:rPr lang="en-US" altLang="zh-CN" dirty="0">
                <a:solidFill>
                  <a:srgbClr val="A31515"/>
                </a:solidFill>
                <a:latin typeface="Menlo" panose="020B0609030804020204" pitchFamily="49" charset="0"/>
              </a:rPr>
              <a:t>"</a:t>
            </a:r>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	)</a:t>
            </a:r>
          </a:p>
          <a:p>
            <a:r>
              <a:rPr lang="en-US" altLang="zh-CN" dirty="0">
                <a:solidFill>
                  <a:srgbClr val="000000"/>
                </a:solidFill>
                <a:latin typeface="Menlo" panose="020B0609030804020204" pitchFamily="49" charset="0"/>
              </a:rPr>
              <a:t>)</a:t>
            </a:r>
          </a:p>
          <a:p>
            <a:r>
              <a:rPr lang="en-GB" altLang="zh-CN" dirty="0" err="1">
                <a:solidFill>
                  <a:srgbClr val="000000"/>
                </a:solidFill>
                <a:latin typeface="Menlo" panose="020B0609030804020204" pitchFamily="49" charset="0"/>
              </a:rPr>
              <a:t>bar.render_notebook</a:t>
            </a:r>
            <a:r>
              <a:rPr lang="en-GB" altLang="zh-CN" dirty="0">
                <a:solidFill>
                  <a:srgbClr val="000000"/>
                </a:solidFill>
                <a:latin typeface="Menlo" panose="020B0609030804020204" pitchFamily="49" charset="0"/>
              </a:rPr>
              <a:t>()</a:t>
            </a:r>
            <a:endParaRPr lang="en-GB" altLang="zh-CN" b="0" dirty="0">
              <a:solidFill>
                <a:srgbClr val="000000"/>
              </a:solidFill>
              <a:effectLst/>
              <a:latin typeface="Menlo" panose="020B0609030804020204" pitchFamily="49" charset="0"/>
            </a:endParaRP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代码实现</a:t>
            </a:r>
          </a:p>
        </p:txBody>
      </p:sp>
      <p:sp>
        <p:nvSpPr>
          <p:cNvPr id="6" name="文本框 5"/>
          <p:cNvSpPr txBox="1"/>
          <p:nvPr/>
        </p:nvSpPr>
        <p:spPr>
          <a:xfrm>
            <a:off x="890016" y="1524542"/>
            <a:ext cx="1832553" cy="746358"/>
          </a:xfrm>
          <a:prstGeom prst="rect">
            <a:avLst/>
          </a:prstGeom>
          <a:noFill/>
        </p:spPr>
        <p:txBody>
          <a:bodyPr wrap="none" rtlCol="0">
            <a:spAutoFit/>
          </a:bodyPr>
          <a:lstStyle/>
          <a:p>
            <a:pPr marL="285750" indent="-285750">
              <a:buFont typeface="Wingdings" panose="05000000000000000000" pitchFamily="2" charset="2"/>
              <a:buChar char="l"/>
            </a:pPr>
            <a:r>
              <a:rPr lang="en-GB" altLang="zh-CN" sz="1600" dirty="0" err="1">
                <a:latin typeface="Alibaba PuHuiTi R" pitchFamily="18" charset="-122"/>
                <a:ea typeface="Alibaba PuHuiTi R" pitchFamily="18" charset="-122"/>
                <a:cs typeface="Alibaba PuHuiTi R" pitchFamily="18" charset="-122"/>
              </a:rPr>
              <a:t>pyecharts</a:t>
            </a:r>
            <a:r>
              <a:rPr lang="zh-CN" altLang="en-US" sz="1600" dirty="0">
                <a:latin typeface="Alibaba PuHuiTi R" pitchFamily="18" charset="-122"/>
                <a:ea typeface="Alibaba PuHuiTi R" pitchFamily="18" charset="-122"/>
                <a:cs typeface="Alibaba PuHuiTi R" pitchFamily="18" charset="-122"/>
              </a:rPr>
              <a:t>绘图</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5" name="图片 4" descr="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5" y="1897720"/>
            <a:ext cx="8591885" cy="4721833"/>
          </a:xfrm>
          <a:prstGeom prst="rect">
            <a:avLst/>
          </a:prstGeom>
          <a:ln>
            <a:solidFill>
              <a:schemeClr val="tx1"/>
            </a:solidFill>
          </a:ln>
        </p:spPr>
      </p:pic>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业务解读</a:t>
            </a:r>
          </a:p>
        </p:txBody>
      </p:sp>
      <p:sp>
        <p:nvSpPr>
          <p:cNvPr id="6" name="文本框 5"/>
          <p:cNvSpPr txBox="1"/>
          <p:nvPr/>
        </p:nvSpPr>
        <p:spPr>
          <a:xfrm>
            <a:off x="890016" y="1524542"/>
            <a:ext cx="10392589" cy="197746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从数据中看出，在</a:t>
            </a:r>
            <a:r>
              <a:rPr lang="en-US" altLang="zh-CN" sz="1600" dirty="0">
                <a:latin typeface="Alibaba PuHuiTi R" pitchFamily="18" charset="-122"/>
                <a:ea typeface="Alibaba PuHuiTi R" pitchFamily="18" charset="-122"/>
                <a:cs typeface="Alibaba PuHuiTi R" pitchFamily="18" charset="-122"/>
              </a:rPr>
              <a:t>2018</a:t>
            </a:r>
            <a:r>
              <a:rPr lang="zh-CN" altLang="en-US" sz="1600" dirty="0">
                <a:latin typeface="Alibaba PuHuiTi R" pitchFamily="18" charset="-122"/>
                <a:ea typeface="Alibaba PuHuiTi R" pitchFamily="18" charset="-122"/>
                <a:cs typeface="Alibaba PuHuiTi R" pitchFamily="18" charset="-122"/>
              </a:rPr>
              <a:t>年</a:t>
            </a:r>
            <a:r>
              <a:rPr lang="en-GB" altLang="zh-CN" sz="1600" dirty="0">
                <a:latin typeface="Alibaba PuHuiTi R" pitchFamily="18" charset="-122"/>
                <a:ea typeface="Alibaba PuHuiTi R" pitchFamily="18" charset="-122"/>
                <a:cs typeface="Alibaba PuHuiTi R" pitchFamily="18" charset="-122"/>
              </a:rPr>
              <a:t>Q2</a:t>
            </a:r>
            <a:r>
              <a:rPr lang="zh-CN" altLang="en-US" sz="1600" dirty="0">
                <a:latin typeface="Alibaba PuHuiTi R" pitchFamily="18" charset="-122"/>
                <a:ea typeface="Alibaba PuHuiTi R" pitchFamily="18" charset="-122"/>
                <a:cs typeface="Alibaba PuHuiTi R" pitchFamily="18" charset="-122"/>
              </a:rPr>
              <a:t>季度之前，运营策略比较保守，坏账金额和入催率都比较低</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en-US" altLang="zh-CN" sz="1600" dirty="0">
                <a:latin typeface="Alibaba PuHuiTi R" pitchFamily="18" charset="-122"/>
                <a:ea typeface="Alibaba PuHuiTi R" pitchFamily="18" charset="-122"/>
                <a:cs typeface="Alibaba PuHuiTi R" pitchFamily="18" charset="-122"/>
              </a:rPr>
              <a:t>2018</a:t>
            </a:r>
            <a:r>
              <a:rPr lang="zh-CN" altLang="en-US" sz="1600" dirty="0">
                <a:latin typeface="Alibaba PuHuiTi R" pitchFamily="18" charset="-122"/>
                <a:ea typeface="Alibaba PuHuiTi R" pitchFamily="18" charset="-122"/>
                <a:cs typeface="Alibaba PuHuiTi R" pitchFamily="18" charset="-122"/>
              </a:rPr>
              <a:t>年</a:t>
            </a:r>
            <a:r>
              <a:rPr lang="en-GB" altLang="zh-CN" sz="1600" dirty="0">
                <a:latin typeface="Alibaba PuHuiTi R" pitchFamily="18" charset="-122"/>
                <a:ea typeface="Alibaba PuHuiTi R" pitchFamily="18" charset="-122"/>
                <a:cs typeface="Alibaba PuHuiTi R" pitchFamily="18" charset="-122"/>
              </a:rPr>
              <a:t>Q2</a:t>
            </a:r>
            <a:r>
              <a:rPr lang="zh-CN" altLang="en-US" sz="1600" dirty="0">
                <a:latin typeface="Alibaba PuHuiTi R" pitchFamily="18" charset="-122"/>
                <a:ea typeface="Alibaba PuHuiTi R" pitchFamily="18" charset="-122"/>
                <a:cs typeface="Alibaba PuHuiTi R" pitchFamily="18" charset="-122"/>
              </a:rPr>
              <a:t>之后，有可能是由于运营策略调整，给更多的人放贷，但坏账率和入催率均在</a:t>
            </a:r>
            <a:r>
              <a:rPr lang="en-US" altLang="zh-CN" sz="1600" dirty="0">
                <a:latin typeface="Alibaba PuHuiTi R" pitchFamily="18" charset="-122"/>
                <a:ea typeface="Alibaba PuHuiTi R" pitchFamily="18" charset="-122"/>
                <a:cs typeface="Alibaba PuHuiTi R" pitchFamily="18" charset="-122"/>
              </a:rPr>
              <a:t>3%</a:t>
            </a:r>
            <a:r>
              <a:rPr lang="zh-CN" altLang="en-US" sz="1600" dirty="0">
                <a:latin typeface="Alibaba PuHuiTi R" pitchFamily="18" charset="-122"/>
                <a:ea typeface="Alibaba PuHuiTi R" pitchFamily="18" charset="-122"/>
                <a:cs typeface="Alibaba PuHuiTi R" pitchFamily="18" charset="-122"/>
              </a:rPr>
              <a:t>一下，在合理范围内</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不同逾期天数收回账单的数据看，</a:t>
            </a:r>
            <a:r>
              <a:rPr lang="en-US" altLang="zh-CN" sz="1600" dirty="0">
                <a:latin typeface="Alibaba PuHuiTi R" pitchFamily="18" charset="-122"/>
                <a:ea typeface="Alibaba PuHuiTi R" pitchFamily="18" charset="-122"/>
                <a:cs typeface="Alibaba PuHuiTi R" pitchFamily="18" charset="-122"/>
              </a:rPr>
              <a:t>30</a:t>
            </a:r>
            <a:r>
              <a:rPr lang="zh-CN" altLang="en-US" sz="1600" dirty="0">
                <a:latin typeface="Alibaba PuHuiTi R" pitchFamily="18" charset="-122"/>
                <a:ea typeface="Alibaba PuHuiTi R" pitchFamily="18" charset="-122"/>
                <a:cs typeface="Alibaba PuHuiTi R" pitchFamily="18" charset="-122"/>
              </a:rPr>
              <a:t>天内能收回绝大部分账单</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4" y="1463040"/>
            <a:ext cx="6086848" cy="4511040"/>
          </a:xfrm>
        </p:spPr>
        <p:txBody>
          <a:bodyPr/>
          <a:lstStyle/>
          <a:p>
            <a:r>
              <a:rPr lang="zh-CN" altLang="en-US" dirty="0"/>
              <a:t>熟悉信贷业务术语含义</a:t>
            </a:r>
            <a:endParaRPr lang="en-US" altLang="zh-CN" dirty="0"/>
          </a:p>
          <a:p>
            <a:pPr lvl="1"/>
            <a:r>
              <a:rPr lang="zh-CN" altLang="en-US" b="0" dirty="0">
                <a:latin typeface="Alibaba PuHuiTi R" pitchFamily="18" charset="-122"/>
                <a:ea typeface="Alibaba PuHuiTi R" pitchFamily="18" charset="-122"/>
                <a:cs typeface="Alibaba PuHuiTi R" pitchFamily="18" charset="-122"/>
              </a:rPr>
              <a:t>账单金额 </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实收金额</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未收金额</a:t>
            </a:r>
            <a:endParaRPr lang="en-US" altLang="zh-CN" b="0" dirty="0">
              <a:latin typeface="Alibaba PuHuiTi R" pitchFamily="18" charset="-122"/>
              <a:ea typeface="Alibaba PuHuiTi R" pitchFamily="18" charset="-122"/>
              <a:cs typeface="Alibaba PuHuiTi R" pitchFamily="18" charset="-122"/>
            </a:endParaRPr>
          </a:p>
          <a:p>
            <a:pPr lvl="1"/>
            <a:r>
              <a:rPr lang="zh-CN" altLang="en-US" b="0" dirty="0">
                <a:latin typeface="Alibaba PuHuiTi R" pitchFamily="18" charset="-122"/>
                <a:ea typeface="Alibaba PuHuiTi R" pitchFamily="18" charset="-122"/>
                <a:cs typeface="Alibaba PuHuiTi R" pitchFamily="18" charset="-122"/>
              </a:rPr>
              <a:t>历史逾期</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有逾期但当前已经还清</a:t>
            </a:r>
          </a:p>
          <a:p>
            <a:pPr lvl="1"/>
            <a:r>
              <a:rPr lang="zh-CN" altLang="en-US" b="0" dirty="0">
                <a:latin typeface="Alibaba PuHuiTi R" pitchFamily="18" charset="-122"/>
                <a:ea typeface="Alibaba PuHuiTi R" pitchFamily="18" charset="-122"/>
                <a:cs typeface="Alibaba PuHuiTi R" pitchFamily="18" charset="-122"/>
              </a:rPr>
              <a:t>当前逾期</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现在还欠着钱</a:t>
            </a:r>
            <a:r>
              <a:rPr lang="en-US" altLang="zh-CN" b="0" dirty="0">
                <a:latin typeface="Alibaba PuHuiTi R" pitchFamily="18" charset="-122"/>
                <a:ea typeface="Alibaba PuHuiTi R" pitchFamily="18" charset="-122"/>
                <a:cs typeface="Alibaba PuHuiTi R" pitchFamily="18" charset="-122"/>
              </a:rPr>
              <a:t>, </a:t>
            </a:r>
            <a:r>
              <a:rPr lang="zh-CN" altLang="en-US" b="0" dirty="0">
                <a:latin typeface="Alibaba PuHuiTi R" pitchFamily="18" charset="-122"/>
                <a:ea typeface="Alibaba PuHuiTi R" pitchFamily="18" charset="-122"/>
                <a:cs typeface="Alibaba PuHuiTi R" pitchFamily="18" charset="-122"/>
              </a:rPr>
              <a:t>还没还完</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练习业务分析案例的代码</a:t>
            </a:r>
          </a:p>
        </p:txBody>
      </p:sp>
      <p:sp>
        <p:nvSpPr>
          <p:cNvPr id="5" name="文本占位符 4"/>
          <p:cNvSpPr>
            <a:spLocks noGrp="1"/>
          </p:cNvSpPr>
          <p:nvPr>
            <p:ph type="body" sz="quarter" idx="11"/>
          </p:nvPr>
        </p:nvSpPr>
        <p:spPr/>
        <p:txBody>
          <a:bodyPr/>
          <a:lstStyle/>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金融风控相关业务介绍</a:t>
            </a:r>
            <a:endParaRPr lang="en-US" altLang="zh-CN" dirty="0"/>
          </a:p>
          <a:p>
            <a:r>
              <a:rPr lang="zh-CN" altLang="en-US" dirty="0">
                <a:solidFill>
                  <a:srgbClr val="AD2B26"/>
                </a:solidFill>
              </a:rPr>
              <a:t> 风控业务报表</a:t>
            </a:r>
            <a:endParaRPr lang="en-US" altLang="zh-CN" dirty="0">
              <a:solidFill>
                <a:srgbClr val="AD2B26"/>
              </a:solidFill>
            </a:endParaRPr>
          </a:p>
          <a:p>
            <a:r>
              <a:rPr lang="zh-CN" altLang="en-US" dirty="0"/>
              <a:t> 风控建模概述</a:t>
            </a:r>
          </a:p>
          <a:p>
            <a:r>
              <a:rPr lang="zh-CN" altLang="en-US" dirty="0"/>
              <a:t>金融风控特征工程</a:t>
            </a:r>
            <a:r>
              <a:rPr lang="en-US" altLang="zh-CN" dirty="0"/>
              <a:t>_</a:t>
            </a:r>
            <a:r>
              <a:rPr lang="zh-CN" altLang="en-US" dirty="0"/>
              <a:t>特征构造</a:t>
            </a:r>
          </a:p>
          <a:p>
            <a:r>
              <a:rPr lang="zh-CN" altLang="en-US" dirty="0"/>
              <a:t>金融风控特征工程</a:t>
            </a:r>
            <a:r>
              <a:rPr lang="en-US" altLang="zh-CN" dirty="0"/>
              <a:t>_</a:t>
            </a:r>
            <a:r>
              <a:rPr lang="zh-CN" altLang="en-US" dirty="0"/>
              <a:t>特征评估与筛选</a:t>
            </a:r>
          </a:p>
          <a:p>
            <a:r>
              <a:rPr lang="zh-CN" altLang="en-US" dirty="0"/>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017" y="2766218"/>
            <a:ext cx="6654800" cy="1325563"/>
          </a:xfrm>
        </p:spPr>
        <p:txBody>
          <a:bodyPr/>
          <a:lstStyle/>
          <a:p>
            <a:pPr>
              <a:defRPr/>
            </a:pPr>
            <a:r>
              <a:rPr kumimoji="1" lang="zh-CN" altLang="en-US" b="1" dirty="0">
                <a:solidFill>
                  <a:srgbClr val="404040"/>
                </a:solidFill>
                <a:ea typeface="阿里巴巴普惠体" panose="00020600040101010101" pitchFamily="18" charset="-122"/>
                <a:sym typeface="+mn-ea"/>
              </a:rPr>
              <a:t>信贷业务介绍</a:t>
            </a: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信贷业务使用信用来预支金钱，在小额贷业务中往往没有抵押物，那么贷款方就会承担一定风险（用户不还钱）</a:t>
            </a:r>
            <a:endParaRPr lang="en-US" altLang="zh-CN" dirty="0">
              <a:solidFill>
                <a:srgbClr val="262626"/>
              </a:solidFill>
            </a:endParaRPr>
          </a:p>
          <a:p>
            <a:pPr marL="276225" indent="-276225"/>
            <a:r>
              <a:rPr kumimoji="1" lang="zh-CN" altLang="en-US" dirty="0">
                <a:solidFill>
                  <a:srgbClr val="404040"/>
                </a:solidFill>
                <a:ea typeface="阿里巴巴普惠体" panose="00020600040101010101" pitchFamily="18" charset="-122"/>
              </a:rPr>
              <a:t>风控就是对用户的信用风险进行管理与规避：</a:t>
            </a:r>
            <a:endParaRPr lang="zh-CN" altLang="en-US" dirty="0">
              <a:solidFill>
                <a:srgbClr val="262626"/>
              </a:solidFill>
            </a:endParaRPr>
          </a:p>
          <a:p>
            <a:pPr marL="359410" lvl="1" indent="0">
              <a:buNone/>
            </a:pPr>
            <a:r>
              <a:rPr lang="en-US" altLang="zh-CN" dirty="0">
                <a:solidFill>
                  <a:srgbClr val="262626"/>
                </a:solidFill>
              </a:rPr>
              <a:t>- </a:t>
            </a:r>
            <a:r>
              <a:rPr lang="zh-CN" altLang="en-US" dirty="0">
                <a:solidFill>
                  <a:srgbClr val="262626"/>
                </a:solidFill>
              </a:rPr>
              <a:t>对于预测信用较差的人，不向其放款</a:t>
            </a:r>
          </a:p>
          <a:p>
            <a:pPr marL="359410" lvl="1" indent="0">
              <a:buNone/>
            </a:pPr>
            <a:r>
              <a:rPr kumimoji="1" lang="en-US" altLang="zh-CN" dirty="0">
                <a:solidFill>
                  <a:srgbClr val="404040"/>
                </a:solidFill>
                <a:ea typeface="阿里巴巴普惠体" panose="00020600040101010101" pitchFamily="18" charset="-122"/>
              </a:rPr>
              <a:t>- </a:t>
            </a:r>
            <a:r>
              <a:rPr kumimoji="1" lang="zh-CN" altLang="en-US" dirty="0">
                <a:solidFill>
                  <a:srgbClr val="404040"/>
                </a:solidFill>
                <a:ea typeface="阿里巴巴普惠体" panose="00020600040101010101" pitchFamily="18" charset="-122"/>
              </a:rPr>
              <a:t>即便放款，也会是较小的贷款额度和较高的利率</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233"/>
          <a:stretch>
            <a:fillRect/>
          </a:stretch>
        </p:blipFill>
        <p:spPr bwMode="auto">
          <a:xfrm>
            <a:off x="1137901" y="3382080"/>
            <a:ext cx="4941134" cy="31592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信贷业务如何运行</a:t>
            </a:r>
          </a:p>
        </p:txBody>
      </p:sp>
      <p:sp>
        <p:nvSpPr>
          <p:cNvPr id="6" name="文本框 5"/>
          <p:cNvSpPr txBox="1"/>
          <p:nvPr/>
        </p:nvSpPr>
        <p:spPr>
          <a:xfrm>
            <a:off x="890016" y="1524542"/>
            <a:ext cx="3844322" cy="5424562"/>
          </a:xfrm>
          <a:prstGeom prst="rect">
            <a:avLst/>
          </a:prstGeom>
          <a:noFill/>
        </p:spPr>
        <p:txBody>
          <a:bodyPr wrap="none" rtlCol="0">
            <a:spAutoFit/>
          </a:bodyPr>
          <a:lstStyle/>
          <a:p>
            <a:r>
              <a:rPr lang="zh-CN" altLang="en-US" sz="1600" dirty="0">
                <a:latin typeface="Alibaba PuHuiTi R" pitchFamily="18" charset="-122"/>
                <a:ea typeface="Alibaba PuHuiTi R" pitchFamily="18" charset="-122"/>
                <a:cs typeface="Alibaba PuHuiTi R" pitchFamily="18" charset="-122"/>
              </a:rPr>
              <a:t>市场部门</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风控部门</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催收部门</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市场部门→获客：新客转化</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存量激活</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地推</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电销</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平台广告</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抖音</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微信</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微博</a:t>
            </a:r>
            <a:r>
              <a:rPr lang="en-US" altLang="zh-CN" sz="1600" dirty="0">
                <a:latin typeface="Alibaba PuHuiTi R" pitchFamily="18" charset="-122"/>
                <a:ea typeface="Alibaba PuHuiTi R" pitchFamily="18" charset="-122"/>
                <a:cs typeface="Alibaba PuHuiTi R" pitchFamily="18" charset="-122"/>
              </a:rPr>
              <a:t>……)</a:t>
            </a: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营销短信</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风控部门 → 筛选用户</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是不是目标客群</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要不要放款</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给多少额度</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多少利率</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多少期</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催收部门</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资金回收</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内催</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外催</a:t>
            </a:r>
          </a:p>
          <a:p>
            <a:pPr marL="171450" indent="-171450" fontAlgn="auto">
              <a:spcBef>
                <a:spcPts val="0"/>
              </a:spcBef>
              <a:spcAft>
                <a:spcPts val="0"/>
              </a:spcAft>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信贷业务如何运行</a:t>
            </a:r>
          </a:p>
        </p:txBody>
      </p:sp>
      <p:sp>
        <p:nvSpPr>
          <p:cNvPr id="6" name="文本框 5"/>
          <p:cNvSpPr txBox="1"/>
          <p:nvPr/>
        </p:nvSpPr>
        <p:spPr>
          <a:xfrm>
            <a:off x="890016" y="1524542"/>
            <a:ext cx="3844322" cy="3701013"/>
          </a:xfrm>
          <a:prstGeom prst="rect">
            <a:avLst/>
          </a:prstGeom>
          <a:noFill/>
        </p:spPr>
        <p:txBody>
          <a:bodyPr wrap="none" rtlCol="0">
            <a:spAutoFit/>
          </a:bodyPr>
          <a:lstStyle/>
          <a:p>
            <a:r>
              <a:rPr lang="zh-CN" altLang="en-US" sz="1600" dirty="0">
                <a:latin typeface="Alibaba PuHuiTi R" pitchFamily="18" charset="-122"/>
                <a:ea typeface="Alibaba PuHuiTi R" pitchFamily="18" charset="-122"/>
                <a:cs typeface="Alibaba PuHuiTi R" pitchFamily="18" charset="-122"/>
              </a:rPr>
              <a:t>数据驱动精细化运营</a:t>
            </a: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市场部门→获客：新客转化</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存量激活</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营销响应模型</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风控部门 → 筛选用户</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找到额度</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利率的最佳平衡点</a:t>
            </a:r>
            <a:endParaRPr lang="en-US" altLang="zh-CN" sz="1600" dirty="0">
              <a:latin typeface="Alibaba PuHuiTi R" pitchFamily="18" charset="-122"/>
              <a:ea typeface="Alibaba PuHuiTi R" pitchFamily="18" charset="-122"/>
              <a:cs typeface="Alibaba PuHuiTi R" pitchFamily="18" charset="-122"/>
            </a:endParaRPr>
          </a:p>
          <a:p>
            <a:pPr lvl="1"/>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催收部门</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不同的客户分配不同的催收员</a:t>
            </a:r>
            <a:endParaRPr lang="en-US" altLang="zh-CN" sz="1600" dirty="0">
              <a:latin typeface="Alibaba PuHuiTi R" pitchFamily="18" charset="-122"/>
              <a:ea typeface="Alibaba PuHuiTi R" pitchFamily="18" charset="-122"/>
              <a:cs typeface="Alibaba PuHuiTi R" pitchFamily="18" charset="-122"/>
            </a:endParaRPr>
          </a:p>
          <a:p>
            <a:pPr marL="742950" lvl="1" indent="-285750">
              <a:buFont typeface="Wingdings" panose="05000000000000000000" pitchFamily="2" charset="2"/>
              <a:buChar char="n"/>
            </a:pPr>
            <a:r>
              <a:rPr lang="zh-CN" altLang="en-US" sz="1600" dirty="0">
                <a:latin typeface="Alibaba PuHuiTi R" pitchFamily="18" charset="-122"/>
                <a:ea typeface="Alibaba PuHuiTi R" pitchFamily="18" charset="-122"/>
                <a:cs typeface="Alibaba PuHuiTi R" pitchFamily="18" charset="-122"/>
              </a:rPr>
              <a:t>失联模型</a:t>
            </a:r>
          </a:p>
          <a:p>
            <a:pPr marL="171450" indent="-171450" fontAlgn="auto">
              <a:spcBef>
                <a:spcPts val="0"/>
              </a:spcBef>
              <a:spcAft>
                <a:spcPts val="0"/>
              </a:spcAft>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信贷业务完整路径</a:t>
            </a:r>
            <a:endParaRPr kumimoji="1" lang="en-US" altLang="zh-CN" dirty="0">
              <a:solidFill>
                <a:srgbClr val="404040"/>
              </a:solidFill>
            </a:endParaRPr>
          </a:p>
        </p:txBody>
      </p:sp>
      <p:pic>
        <p:nvPicPr>
          <p:cNvPr id="7" name="图片 6" descr="日程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 y="2736460"/>
            <a:ext cx="12192000" cy="3301802"/>
          </a:xfrm>
          <a:prstGeom prst="rect">
            <a:avLst/>
          </a:prstGeom>
        </p:spPr>
      </p:pic>
      <p:sp>
        <p:nvSpPr>
          <p:cNvPr id="8" name="文本框 7"/>
          <p:cNvSpPr txBox="1"/>
          <p:nvPr/>
        </p:nvSpPr>
        <p:spPr>
          <a:xfrm>
            <a:off x="890016" y="1524542"/>
            <a:ext cx="10793339" cy="1238801"/>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从用户注册到用户还款</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完整的业务路径如下图所示</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不同的业务状态都对应数据库中的一张表，每一个用户， 每一笔借款申请、放款、还款都对应数据库中的一条记录</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信贷业务转化漏斗</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186" y="1768538"/>
            <a:ext cx="7609852" cy="455932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信贷业务转化漏斗</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62" y="1716713"/>
            <a:ext cx="8448675" cy="48482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89" y="1671587"/>
            <a:ext cx="6983315" cy="4511040"/>
          </a:xfrm>
        </p:spPr>
        <p:txBody>
          <a:bodyPr/>
          <a:lstStyle/>
          <a:p>
            <a:r>
              <a:rPr lang="zh-CN" altLang="en-US" dirty="0"/>
              <a:t>信贷业务如何运行</a:t>
            </a:r>
            <a:endParaRPr lang="en-US" altLang="zh-CN" dirty="0"/>
          </a:p>
          <a:p>
            <a:pPr lvl="1"/>
            <a:r>
              <a:rPr lang="zh-CN" altLang="en-US" dirty="0"/>
              <a:t>市场部门：新客转化和存量激活</a:t>
            </a:r>
          </a:p>
          <a:p>
            <a:pPr lvl="1"/>
            <a:r>
              <a:rPr lang="zh-CN" altLang="en-US" dirty="0"/>
              <a:t>风控部门：用户筛选</a:t>
            </a:r>
          </a:p>
          <a:p>
            <a:pPr lvl="1"/>
            <a:r>
              <a:rPr lang="zh-CN" altLang="en-US" dirty="0"/>
              <a:t>催收部门：资金回收</a:t>
            </a:r>
          </a:p>
          <a:p>
            <a:r>
              <a:rPr lang="zh-CN" altLang="en-US" dirty="0"/>
              <a:t>风控部门的角色</a:t>
            </a:r>
            <a:endParaRPr lang="en-US" altLang="zh-CN" dirty="0"/>
          </a:p>
          <a:p>
            <a:pPr lvl="1"/>
            <a:r>
              <a:rPr lang="zh-CN" altLang="en-US" b="0" dirty="0">
                <a:latin typeface="Alibaba PuHuiTi R" pitchFamily="18" charset="-122"/>
                <a:ea typeface="Alibaba PuHuiTi R" pitchFamily="18" charset="-122"/>
                <a:cs typeface="Alibaba PuHuiTi R" pitchFamily="18" charset="-122"/>
              </a:rPr>
              <a:t>是不是目标客群</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要不要放款</a:t>
            </a:r>
            <a:r>
              <a:rPr lang="en-US" altLang="zh-CN" b="0" dirty="0">
                <a:latin typeface="Alibaba PuHuiTi R" pitchFamily="18" charset="-122"/>
                <a:ea typeface="Alibaba PuHuiTi R" pitchFamily="18" charset="-122"/>
                <a:cs typeface="Alibaba PuHuiTi R" pitchFamily="18" charset="-122"/>
              </a:rPr>
              <a:t>/</a:t>
            </a:r>
            <a:r>
              <a:rPr lang="zh-CN" altLang="en-US" b="0" dirty="0">
                <a:latin typeface="Alibaba PuHuiTi R" pitchFamily="18" charset="-122"/>
                <a:ea typeface="Alibaba PuHuiTi R" pitchFamily="18" charset="-122"/>
                <a:cs typeface="Alibaba PuHuiTi R" pitchFamily="18" charset="-122"/>
              </a:rPr>
              <a:t>额度利率和期数</a:t>
            </a:r>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风控部门的</a:t>
            </a:r>
            <a:r>
              <a:rPr lang="en-US" altLang="zh-CN" dirty="0"/>
              <a:t>KPI</a:t>
            </a:r>
            <a:r>
              <a:rPr lang="zh-CN" altLang="en-US" dirty="0"/>
              <a:t>，设置为逾期率是否合适？</a:t>
            </a:r>
          </a:p>
        </p:txBody>
      </p:sp>
      <p:sp>
        <p:nvSpPr>
          <p:cNvPr id="5" name="文本占位符 4"/>
          <p:cNvSpPr>
            <a:spLocks noGrp="1"/>
          </p:cNvSpPr>
          <p:nvPr>
            <p:ph type="body" sz="quarter" idx="11"/>
          </p:nvPr>
        </p:nvSpPr>
        <p:spPr/>
        <p:txBody>
          <a:bodyPr/>
          <a:lstStyle/>
          <a:p>
            <a:r>
              <a:rPr lang="zh-CN" altLang="en-US" dirty="0"/>
              <a:t>逾期率是不是越低越好</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017" y="2766218"/>
            <a:ext cx="6654800" cy="1325563"/>
          </a:xfrm>
        </p:spPr>
        <p:txBody>
          <a:bodyPr/>
          <a:lstStyle/>
          <a:p>
            <a:pPr>
              <a:defRPr/>
            </a:pPr>
            <a:r>
              <a:rPr kumimoji="1" lang="zh-CN" altLang="en-US" b="1" dirty="0">
                <a:solidFill>
                  <a:srgbClr val="404040"/>
                </a:solidFill>
                <a:ea typeface="阿里巴巴普惠体" panose="00020600040101010101" pitchFamily="18" charset="-122"/>
                <a:sym typeface="+mn-ea"/>
              </a:rPr>
              <a:t>业务数据表介绍</a:t>
            </a:r>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涉及到的数据表主要包括如下几张</a:t>
            </a:r>
          </a:p>
        </p:txBody>
      </p:sp>
      <p:sp>
        <p:nvSpPr>
          <p:cNvPr id="2" name="文本框 1"/>
          <p:cNvSpPr txBox="1"/>
          <p:nvPr/>
        </p:nvSpPr>
        <p:spPr>
          <a:xfrm>
            <a:off x="710880" y="1546313"/>
            <a:ext cx="3236655" cy="2962349"/>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u_user</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用户详情表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u_personal_info</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借款表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loan_list</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放款表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loan_debt</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还款表 </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kumimoji="1" lang="en-US" altLang="zh-CN" sz="1600" dirty="0">
              <a:solidFill>
                <a:schemeClr val="tx1">
                  <a:lumMod val="65000"/>
                  <a:lumOff val="35000"/>
                </a:schemeClr>
              </a:solidFill>
              <a:ea typeface="Alibaba PuHuiTi R" pitchFamily="18" charset="-122"/>
            </a:endParaRPr>
          </a:p>
          <a:p>
            <a:pPr marL="285750" indent="-285750">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涉及到的数据表主要包括如下几张</a:t>
            </a:r>
          </a:p>
        </p:txBody>
      </p:sp>
      <p:sp>
        <p:nvSpPr>
          <p:cNvPr id="2" name="文本框 1"/>
          <p:cNvSpPr txBox="1"/>
          <p:nvPr/>
        </p:nvSpPr>
        <p:spPr>
          <a:xfrm>
            <a:off x="710880" y="1546313"/>
            <a:ext cx="8475397" cy="2716128"/>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用户表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u_user</a:t>
            </a:r>
            <a:r>
              <a:rPr lang="en-US" altLang="zh-CN" sz="1600" dirty="0">
                <a:latin typeface="Alibaba PuHuiTi R" pitchFamily="18" charset="-122"/>
                <a:ea typeface="Alibaba PuHuiTi R" pitchFamily="18" charset="-122"/>
                <a:cs typeface="Alibaba PuHuiTi R" pitchFamily="18" charset="-122"/>
              </a:rPr>
              <a:t>) / </a:t>
            </a:r>
            <a:r>
              <a:rPr lang="zh-CN" altLang="en-US" sz="1600" dirty="0">
                <a:latin typeface="Alibaba PuHuiTi R" pitchFamily="18" charset="-122"/>
                <a:ea typeface="Alibaba PuHuiTi R" pitchFamily="18" charset="-122"/>
                <a:cs typeface="Alibaba PuHuiTi R" pitchFamily="18" charset="-122"/>
              </a:rPr>
              <a:t>用户信息表 </a:t>
            </a:r>
            <a:r>
              <a:rPr lang="en-US" altLang="zh-CN" sz="1600" dirty="0">
                <a:latin typeface="Alibaba PuHuiTi R" pitchFamily="18" charset="-122"/>
                <a:ea typeface="Alibaba PuHuiTi R" pitchFamily="18" charset="-122"/>
                <a:cs typeface="Alibaba PuHuiTi R" pitchFamily="18" charset="-122"/>
              </a:rPr>
              <a:t>(</a:t>
            </a:r>
            <a:r>
              <a:rPr lang="en-US" altLang="zh-CN" sz="1600" dirty="0" err="1">
                <a:latin typeface="Alibaba PuHuiTi R" pitchFamily="18" charset="-122"/>
                <a:ea typeface="Alibaba PuHuiTi R" pitchFamily="18" charset="-122"/>
                <a:cs typeface="Alibaba PuHuiTi R" pitchFamily="18" charset="-122"/>
              </a:rPr>
              <a:t>u_personal_info</a:t>
            </a:r>
            <a:r>
              <a:rPr lang="en-US" altLang="zh-CN" sz="1600" dirty="0">
                <a:latin typeface="Alibaba PuHuiTi R" pitchFamily="18" charset="-122"/>
                <a:ea typeface="Alibaba PuHuiTi R" pitchFamily="18" charset="-122"/>
                <a:cs typeface="Alibaba PuHuiTi R" pitchFamily="18" charset="-122"/>
              </a:rPr>
              <a:t>)</a:t>
            </a: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用户信息表是根据客户在前端申请信贷产品时主动填写的信息，</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部分可验证字段可直接用户风控规则</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无法验证的字段在前期没有贷后表现的情况下只能用于参考，不适合直接用于制定规则。</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endParaRPr kumimoji="1" lang="en-US" altLang="zh-CN" sz="1600" dirty="0">
              <a:solidFill>
                <a:schemeClr val="tx1">
                  <a:lumMod val="65000"/>
                  <a:lumOff val="35000"/>
                </a:schemeClr>
              </a:solidFill>
              <a:ea typeface="Alibaba PuHuiTi R" pitchFamily="18" charset="-122"/>
            </a:endParaRPr>
          </a:p>
          <a:p>
            <a:pPr marL="285750" indent="-285750">
              <a:buFont typeface="Wingdings" panose="05000000000000000000" pitchFamily="2" charset="2"/>
              <a:buChar char="l"/>
            </a:pP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3"/>
          <a:stretch>
            <a:fillRect/>
          </a:stretch>
        </p:blipFill>
        <p:spPr>
          <a:xfrm>
            <a:off x="527382" y="3583115"/>
            <a:ext cx="3523809" cy="3457143"/>
          </a:xfrm>
          <a:prstGeom prst="rect">
            <a:avLst/>
          </a:prstGeom>
        </p:spPr>
      </p:pic>
      <p:pic>
        <p:nvPicPr>
          <p:cNvPr id="7" name="图片 6"/>
          <p:cNvPicPr>
            <a:picLocks noChangeAspect="1"/>
          </p:cNvPicPr>
          <p:nvPr/>
        </p:nvPicPr>
        <p:blipFill>
          <a:blip r:embed="rId4"/>
          <a:stretch>
            <a:fillRect/>
          </a:stretch>
        </p:blipFill>
        <p:spPr>
          <a:xfrm>
            <a:off x="8530365" y="785262"/>
            <a:ext cx="3371412" cy="559570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信贷领域有两类风险：</a:t>
            </a:r>
          </a:p>
          <a:p>
            <a:pPr marL="359410" lvl="1" indent="0">
              <a:buNone/>
            </a:pPr>
            <a:r>
              <a:rPr lang="en-US" altLang="zh-CN" dirty="0">
                <a:solidFill>
                  <a:srgbClr val="262626"/>
                </a:solidFill>
              </a:rPr>
              <a:t>-</a:t>
            </a:r>
            <a:r>
              <a:rPr lang="zh-CN" altLang="en-US" dirty="0">
                <a:solidFill>
                  <a:srgbClr val="262626"/>
                </a:solidFill>
              </a:rPr>
              <a:t> 信用风险：借款人的的还款能力和还款意愿在贷款后出现问题的风险</a:t>
            </a:r>
          </a:p>
          <a:p>
            <a:pPr marL="359410" lvl="1" indent="0">
              <a:buNone/>
            </a:pPr>
            <a:r>
              <a:rPr lang="en-US" altLang="zh-CN" dirty="0">
                <a:solidFill>
                  <a:srgbClr val="262626"/>
                </a:solidFill>
              </a:rPr>
              <a:t>-</a:t>
            </a:r>
            <a:r>
              <a:rPr lang="zh-CN" altLang="en-US" dirty="0">
                <a:solidFill>
                  <a:srgbClr val="262626"/>
                </a:solidFill>
              </a:rPr>
              <a:t> 欺诈风险：借款人压根没想还钱，以诈骗为目的</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96"/>
          <a:stretch>
            <a:fillRect/>
          </a:stretch>
        </p:blipFill>
        <p:spPr bwMode="auto">
          <a:xfrm>
            <a:off x="1123318" y="3109399"/>
            <a:ext cx="4663440" cy="28532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243" y="3109399"/>
            <a:ext cx="4064000" cy="304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涉及到的数据表主要包括如下几张</a:t>
            </a:r>
          </a:p>
        </p:txBody>
      </p:sp>
      <p:sp>
        <p:nvSpPr>
          <p:cNvPr id="2" name="文本框 1"/>
          <p:cNvSpPr txBox="1"/>
          <p:nvPr/>
        </p:nvSpPr>
        <p:spPr>
          <a:xfrm>
            <a:off x="710880" y="1546313"/>
            <a:ext cx="861133" cy="992579"/>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借款表</a:t>
            </a:r>
            <a:r>
              <a:rPr lang="en-US" altLang="zh-CN" sz="1600" dirty="0">
                <a:latin typeface="Alibaba PuHuiTi R" pitchFamily="18" charset="-122"/>
                <a:ea typeface="Alibaba PuHuiTi R" pitchFamily="18" charset="-122"/>
                <a:cs typeface="Alibaba PuHuiTi R" pitchFamily="18" charset="-122"/>
              </a:rPr>
              <a:t> </a:t>
            </a:r>
            <a:br>
              <a:rPr lang="en-US" altLang="zh-CN" sz="1600" dirty="0">
                <a:latin typeface="Alibaba PuHuiTi R" pitchFamily="18" charset="-122"/>
                <a:ea typeface="Alibaba PuHuiTi R" pitchFamily="18" charset="-122"/>
                <a:cs typeface="Alibaba PuHuiTi R" pitchFamily="18" charset="-122"/>
              </a:rPr>
            </a:br>
            <a:endParaRPr lang="en-US" altLang="zh-CN" sz="1600" dirty="0">
              <a:latin typeface="Alibaba PuHuiTi R" pitchFamily="18" charset="-122"/>
              <a:ea typeface="Alibaba PuHuiTi R" pitchFamily="18" charset="-122"/>
              <a:cs typeface="Alibaba PuHuiTi R" pitchFamily="18" charset="-122"/>
            </a:endParaRPr>
          </a:p>
          <a:p>
            <a:endParaRPr kumimoji="1" lang="zh-CN" altLang="en-US" sz="1050" dirty="0">
              <a:solidFill>
                <a:schemeClr val="tx1">
                  <a:lumMod val="65000"/>
                  <a:lumOff val="35000"/>
                </a:schemeClr>
              </a:solidFill>
              <a:latin typeface="+mn-lt"/>
              <a:ea typeface="+mn-ea"/>
            </a:endParaRPr>
          </a:p>
        </p:txBody>
      </p:sp>
      <p:pic>
        <p:nvPicPr>
          <p:cNvPr id="11" name="图片 10"/>
          <p:cNvPicPr>
            <a:picLocks noChangeAspect="1"/>
          </p:cNvPicPr>
          <p:nvPr/>
        </p:nvPicPr>
        <p:blipFill>
          <a:blip r:embed="rId3"/>
          <a:stretch>
            <a:fillRect/>
          </a:stretch>
        </p:blipFill>
        <p:spPr>
          <a:xfrm>
            <a:off x="598053" y="2306089"/>
            <a:ext cx="5487626" cy="3769503"/>
          </a:xfrm>
          <a:prstGeom prst="rect">
            <a:avLst/>
          </a:prstGeom>
        </p:spPr>
      </p:pic>
      <p:pic>
        <p:nvPicPr>
          <p:cNvPr id="13" name="图片 12"/>
          <p:cNvPicPr>
            <a:picLocks noChangeAspect="1"/>
          </p:cNvPicPr>
          <p:nvPr/>
        </p:nvPicPr>
        <p:blipFill>
          <a:blip r:embed="rId4"/>
          <a:stretch>
            <a:fillRect/>
          </a:stretch>
        </p:blipFill>
        <p:spPr>
          <a:xfrm>
            <a:off x="6096000" y="2306089"/>
            <a:ext cx="5601900" cy="3769503"/>
          </a:xfrm>
          <a:prstGeom prst="rect">
            <a:avLst/>
          </a:prstGeom>
        </p:spPr>
      </p:pic>
      <p:sp>
        <p:nvSpPr>
          <p:cNvPr id="16" name="文本框 15"/>
          <p:cNvSpPr txBox="1"/>
          <p:nvPr/>
        </p:nvSpPr>
        <p:spPr>
          <a:xfrm>
            <a:off x="710879" y="5931831"/>
            <a:ext cx="9559861" cy="992579"/>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借款表 中记录的是每一笔借款申请</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不一定放款</a:t>
            </a:r>
            <a:r>
              <a:rPr lang="en-US" altLang="zh-CN" sz="1600" dirty="0">
                <a:latin typeface="Alibaba PuHuiTi R" pitchFamily="18" charset="-122"/>
                <a:ea typeface="Alibaba PuHuiTi R" pitchFamily="18" charset="-122"/>
                <a:cs typeface="Alibaba PuHuiTi R" pitchFamily="18" charset="-122"/>
              </a:rPr>
              <a:t>, </a:t>
            </a:r>
            <a:r>
              <a:rPr lang="en-US" altLang="zh-CN" sz="1600" dirty="0" err="1">
                <a:latin typeface="Alibaba PuHuiTi R" pitchFamily="18" charset="-122"/>
                <a:ea typeface="Alibaba PuHuiTi R" pitchFamily="18" charset="-122"/>
                <a:cs typeface="Alibaba PuHuiTi R" pitchFamily="18" charset="-122"/>
              </a:rPr>
              <a:t>borrower_id</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可以与 用户注册表中的</a:t>
            </a:r>
            <a:r>
              <a:rPr lang="en-US" altLang="zh-CN" sz="1600" dirty="0" err="1">
                <a:latin typeface="Alibaba PuHuiTi R" pitchFamily="18" charset="-122"/>
                <a:ea typeface="Alibaba PuHuiTi R" pitchFamily="18" charset="-122"/>
                <a:cs typeface="Alibaba PuHuiTi R" pitchFamily="18" charset="-122"/>
              </a:rPr>
              <a:t>user_id</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进行关联</a:t>
            </a:r>
            <a:r>
              <a:rPr lang="en-US" altLang="zh-CN" sz="1600" dirty="0">
                <a:latin typeface="Alibaba PuHuiTi R" pitchFamily="18" charset="-122"/>
                <a:ea typeface="Alibaba PuHuiTi R" pitchFamily="18" charset="-122"/>
                <a:cs typeface="Alibaba PuHuiTi R" pitchFamily="18" charset="-122"/>
              </a:rPr>
              <a:t> </a:t>
            </a:r>
            <a:br>
              <a:rPr lang="en-US" altLang="zh-CN" sz="1600" dirty="0">
                <a:latin typeface="Alibaba PuHuiTi R" pitchFamily="18" charset="-122"/>
                <a:ea typeface="Alibaba PuHuiTi R" pitchFamily="18" charset="-122"/>
                <a:cs typeface="Alibaba PuHuiTi R" pitchFamily="18" charset="-122"/>
              </a:rPr>
            </a:br>
            <a:endParaRPr lang="en-US" altLang="zh-CN" sz="1600" dirty="0">
              <a:latin typeface="Alibaba PuHuiTi R" pitchFamily="18" charset="-122"/>
              <a:ea typeface="Alibaba PuHuiTi R" pitchFamily="18" charset="-122"/>
              <a:cs typeface="Alibaba PuHuiTi R" pitchFamily="18" charset="-122"/>
            </a:endParaRPr>
          </a:p>
          <a:p>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涉及到的数据表主要包括如下几张</a:t>
            </a:r>
          </a:p>
        </p:txBody>
      </p:sp>
      <p:sp>
        <p:nvSpPr>
          <p:cNvPr id="2" name="文本框 1"/>
          <p:cNvSpPr txBox="1"/>
          <p:nvPr/>
        </p:nvSpPr>
        <p:spPr>
          <a:xfrm>
            <a:off x="710880" y="1546313"/>
            <a:ext cx="1553630" cy="584775"/>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债务表</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放款表</a:t>
            </a:r>
            <a:r>
              <a:rPr lang="en-US" altLang="zh-CN" sz="1600" dirty="0">
                <a:latin typeface="Alibaba PuHuiTi R" pitchFamily="18" charset="-122"/>
                <a:ea typeface="Alibaba PuHuiTi R" pitchFamily="18" charset="-122"/>
                <a:cs typeface="Alibaba PuHuiTi R" pitchFamily="18" charset="-122"/>
              </a:rPr>
              <a:t>)</a:t>
            </a: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3"/>
          <a:stretch>
            <a:fillRect/>
          </a:stretch>
        </p:blipFill>
        <p:spPr>
          <a:xfrm>
            <a:off x="880562" y="2220130"/>
            <a:ext cx="5304762" cy="4809524"/>
          </a:xfrm>
          <a:prstGeom prst="rect">
            <a:avLst/>
          </a:prstGeom>
        </p:spPr>
      </p:pic>
      <p:pic>
        <p:nvPicPr>
          <p:cNvPr id="7" name="图片 6"/>
          <p:cNvPicPr>
            <a:picLocks noChangeAspect="1"/>
          </p:cNvPicPr>
          <p:nvPr/>
        </p:nvPicPr>
        <p:blipFill>
          <a:blip r:embed="rId4"/>
          <a:stretch>
            <a:fillRect/>
          </a:stretch>
        </p:blipFill>
        <p:spPr>
          <a:xfrm>
            <a:off x="6299649" y="2220130"/>
            <a:ext cx="5361905" cy="422857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涉及到的数据表主要包括如下几张</a:t>
            </a:r>
          </a:p>
        </p:txBody>
      </p:sp>
      <p:sp>
        <p:nvSpPr>
          <p:cNvPr id="2" name="文本框 1"/>
          <p:cNvSpPr txBox="1"/>
          <p:nvPr/>
        </p:nvSpPr>
        <p:spPr>
          <a:xfrm>
            <a:off x="710880" y="1546313"/>
            <a:ext cx="800219" cy="584775"/>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还款表</a:t>
            </a:r>
            <a:endParaRPr kumimoji="1" lang="zh-CN" altLang="en-US" sz="1050" dirty="0">
              <a:solidFill>
                <a:schemeClr val="tx1">
                  <a:lumMod val="65000"/>
                  <a:lumOff val="35000"/>
                </a:schemeClr>
              </a:solidFill>
              <a:latin typeface="+mn-lt"/>
              <a:ea typeface="+mn-ea"/>
            </a:endParaRPr>
          </a:p>
        </p:txBody>
      </p:sp>
      <p:pic>
        <p:nvPicPr>
          <p:cNvPr id="5" name="图片 4"/>
          <p:cNvPicPr>
            <a:picLocks noChangeAspect="1"/>
          </p:cNvPicPr>
          <p:nvPr/>
        </p:nvPicPr>
        <p:blipFill>
          <a:blip r:embed="rId3"/>
          <a:stretch>
            <a:fillRect/>
          </a:stretch>
        </p:blipFill>
        <p:spPr>
          <a:xfrm>
            <a:off x="710880" y="2220130"/>
            <a:ext cx="5895238" cy="3428571"/>
          </a:xfrm>
          <a:prstGeom prst="rect">
            <a:avLst/>
          </a:prstGeom>
        </p:spPr>
      </p:pic>
      <p:pic>
        <p:nvPicPr>
          <p:cNvPr id="7" name="图片 6"/>
          <p:cNvPicPr>
            <a:picLocks noChangeAspect="1"/>
          </p:cNvPicPr>
          <p:nvPr/>
        </p:nvPicPr>
        <p:blipFill>
          <a:blip r:embed="rId4"/>
          <a:stretch>
            <a:fillRect/>
          </a:stretch>
        </p:blipFill>
        <p:spPr>
          <a:xfrm>
            <a:off x="6606118" y="2222681"/>
            <a:ext cx="5561905" cy="3695238"/>
          </a:xfrm>
          <a:prstGeom prst="rect">
            <a:avLst/>
          </a:prstGeom>
        </p:spPr>
      </p:pic>
      <p:sp>
        <p:nvSpPr>
          <p:cNvPr id="8" name="文本框 7"/>
          <p:cNvSpPr txBox="1"/>
          <p:nvPr/>
        </p:nvSpPr>
        <p:spPr>
          <a:xfrm>
            <a:off x="710880" y="5737743"/>
            <a:ext cx="5835252" cy="584775"/>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还款表记录了每一笔还款的情况</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同一笔订单可能会有多次还款</a:t>
            </a: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数据表的两种形式</a:t>
            </a:r>
          </a:p>
        </p:txBody>
      </p:sp>
      <p:sp>
        <p:nvSpPr>
          <p:cNvPr id="2" name="文本框 1"/>
          <p:cNvSpPr txBox="1"/>
          <p:nvPr/>
        </p:nvSpPr>
        <p:spPr>
          <a:xfrm>
            <a:off x="710880" y="1546313"/>
            <a:ext cx="7476727" cy="5262979"/>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r>
              <a:rPr lang="zh-CN" altLang="en-US" sz="1600" dirty="0">
                <a:latin typeface="Alibaba PuHuiTi R" pitchFamily="18" charset="-122"/>
                <a:ea typeface="Alibaba PuHuiTi R" pitchFamily="18" charset="-122"/>
                <a:cs typeface="Alibaba PuHuiTi R" pitchFamily="18" charset="-122"/>
              </a:rPr>
              <a:t>状态表</a:t>
            </a:r>
            <a:endParaRPr lang="en-US" altLang="zh-CN" sz="1600" dirty="0">
              <a:latin typeface="Alibaba PuHuiTi R" pitchFamily="18" charset="-122"/>
              <a:ea typeface="Alibaba PuHuiTi R" pitchFamily="18" charset="-122"/>
              <a:cs typeface="Alibaba PuHuiTi R" pitchFamily="18" charset="-122"/>
            </a:endParaRPr>
          </a:p>
          <a:p>
            <a:endParaRPr kumimoji="1" lang="en-US" altLang="zh-CN" sz="1600" dirty="0">
              <a:solidFill>
                <a:schemeClr val="tx1">
                  <a:lumMod val="65000"/>
                  <a:lumOff val="35000"/>
                </a:schemeClr>
              </a:solidFill>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记录当前时刻</a:t>
            </a:r>
            <a:r>
              <a:rPr lang="en-US" altLang="zh-CN" sz="1600" dirty="0">
                <a:ea typeface="Alibaba PuHuiTi R" pitchFamily="18" charset="-122"/>
              </a:rPr>
              <a:t>,</a:t>
            </a:r>
            <a:r>
              <a:rPr lang="zh-CN" altLang="en-US" sz="1600" dirty="0">
                <a:ea typeface="Alibaba PuHuiTi R" pitchFamily="18" charset="-122"/>
              </a:rPr>
              <a:t>或者当天的状态</a:t>
            </a:r>
            <a:r>
              <a:rPr lang="en-US" altLang="zh-CN" sz="1600" dirty="0">
                <a:ea typeface="Alibaba PuHuiTi R" pitchFamily="18" charset="-122"/>
              </a:rPr>
              <a:t>,</a:t>
            </a:r>
            <a:r>
              <a:rPr lang="zh-CN" altLang="en-US" sz="1600" dirty="0">
                <a:ea typeface="Alibaba PuHuiTi R" pitchFamily="18" charset="-122"/>
              </a:rPr>
              <a:t>覆盖历史的状态</a:t>
            </a:r>
            <a:endParaRPr lang="en-US" altLang="zh-CN" sz="1600" dirty="0">
              <a:ea typeface="Alibaba PuHuiTi R" pitchFamily="18" charset="-122"/>
            </a:endParaRPr>
          </a:p>
          <a:p>
            <a:endParaRPr lang="zh-CN" altLang="en-US"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例如申请表就是状态表</a:t>
            </a:r>
            <a:r>
              <a:rPr lang="en-US" altLang="zh-CN" sz="1600" dirty="0">
                <a:ea typeface="Alibaba PuHuiTi R" pitchFamily="18" charset="-122"/>
              </a:rPr>
              <a:t>, </a:t>
            </a:r>
            <a:r>
              <a:rPr lang="zh-CN" altLang="en-US" sz="1600" dirty="0">
                <a:ea typeface="Alibaba PuHuiTi R" pitchFamily="18" charset="-122"/>
              </a:rPr>
              <a:t>申请的状态</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上午</a:t>
            </a:r>
            <a:r>
              <a:rPr lang="en-US" altLang="zh-CN" sz="1600" dirty="0">
                <a:ea typeface="Alibaba PuHuiTi R" pitchFamily="18" charset="-122"/>
              </a:rPr>
              <a:t>9</a:t>
            </a:r>
            <a:r>
              <a:rPr lang="zh-CN" altLang="en-US" sz="1600" dirty="0">
                <a:ea typeface="Alibaba PuHuiTi R" pitchFamily="18" charset="-122"/>
              </a:rPr>
              <a:t>点→审核中</a:t>
            </a:r>
            <a:r>
              <a:rPr lang="en-US" altLang="zh-CN" sz="1600" dirty="0">
                <a:ea typeface="Alibaba PuHuiTi R" pitchFamily="18" charset="-122"/>
              </a:rPr>
              <a:t>,</a:t>
            </a:r>
          </a:p>
          <a:p>
            <a:pPr marL="742950" lvl="1" indent="-285750">
              <a:buFont typeface="Wingdings" panose="05000000000000000000" pitchFamily="2" charset="2"/>
              <a:buChar char="n"/>
            </a:pPr>
            <a:r>
              <a:rPr lang="zh-CN" altLang="en-US" sz="1600" dirty="0">
                <a:ea typeface="Alibaba PuHuiTi R" pitchFamily="18" charset="-122"/>
              </a:rPr>
              <a:t>下午</a:t>
            </a:r>
            <a:r>
              <a:rPr lang="en-US" altLang="zh-CN" sz="1600" dirty="0">
                <a:ea typeface="Alibaba PuHuiTi R" pitchFamily="18" charset="-122"/>
              </a:rPr>
              <a:t>1</a:t>
            </a:r>
            <a:r>
              <a:rPr lang="zh-CN" altLang="en-US" sz="1600" dirty="0">
                <a:ea typeface="Alibaba PuHuiTi R" pitchFamily="18" charset="-122"/>
              </a:rPr>
              <a:t>点→审核拒绝</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最终申请表</a:t>
            </a:r>
            <a:r>
              <a:rPr lang="en-US" altLang="zh-CN" sz="1600" dirty="0">
                <a:ea typeface="Alibaba PuHuiTi R" pitchFamily="18" charset="-122"/>
              </a:rPr>
              <a:t>, </a:t>
            </a:r>
            <a:r>
              <a:rPr lang="zh-CN" altLang="en-US" sz="1600" dirty="0">
                <a:ea typeface="Alibaba PuHuiTi R" pitchFamily="18" charset="-122"/>
              </a:rPr>
              <a:t>只记录最终状态</a:t>
            </a:r>
            <a:r>
              <a:rPr lang="en-US" altLang="zh-CN" sz="1600" dirty="0">
                <a:ea typeface="Alibaba PuHuiTi R" pitchFamily="18" charset="-122"/>
              </a:rPr>
              <a:t>, </a:t>
            </a:r>
            <a:r>
              <a:rPr lang="zh-CN" altLang="en-US" sz="1600" dirty="0">
                <a:ea typeface="Alibaba PuHuiTi R" pitchFamily="18" charset="-122"/>
              </a:rPr>
              <a:t>所以这个申请的状态就是拒绝</a:t>
            </a:r>
          </a:p>
          <a:p>
            <a:endParaRPr lang="en-US" altLang="zh-CN" sz="1600" dirty="0">
              <a:ea typeface="Alibaba PuHuiTi R" pitchFamily="18" charset="-122"/>
            </a:endParaRPr>
          </a:p>
          <a:p>
            <a:pPr marL="285750" indent="-285750">
              <a:buFont typeface="Wingdings" panose="05000000000000000000" pitchFamily="2" charset="2"/>
              <a:buChar char="l"/>
            </a:pPr>
            <a:r>
              <a:rPr lang="en-US" altLang="zh-CN" sz="1600" dirty="0">
                <a:ea typeface="Alibaba PuHuiTi R" pitchFamily="18" charset="-122"/>
              </a:rPr>
              <a:t> </a:t>
            </a:r>
            <a:r>
              <a:rPr lang="zh-CN" altLang="en-US" sz="1600" dirty="0">
                <a:ea typeface="Alibaba PuHuiTi R" pitchFamily="18" charset="-122"/>
              </a:rPr>
              <a:t>如果需要确定某一时刻的状态：一种方式 结合</a:t>
            </a:r>
            <a:r>
              <a:rPr lang="en-US" altLang="zh-CN" sz="1600" dirty="0">
                <a:ea typeface="Alibaba PuHuiTi R" pitchFamily="18" charset="-122"/>
              </a:rPr>
              <a:t>log</a:t>
            </a:r>
            <a:r>
              <a:rPr lang="zh-CN" altLang="en-US" sz="1600" dirty="0">
                <a:ea typeface="Alibaba PuHuiTi R" pitchFamily="18" charset="-122"/>
              </a:rPr>
              <a:t>表进行计算 或者 建立快照表</a:t>
            </a:r>
            <a:endParaRPr lang="en-US" altLang="zh-CN" sz="1600" dirty="0">
              <a:ea typeface="Alibaba PuHuiTi R" pitchFamily="18" charset="-122"/>
            </a:endParaRPr>
          </a:p>
          <a:p>
            <a:pPr marL="285750" indent="-285750">
              <a:buFont typeface="Wingdings" panose="05000000000000000000" pitchFamily="2" charset="2"/>
              <a:buChar char="l"/>
            </a:pPr>
            <a:endParaRPr lang="en-US" altLang="zh-CN" sz="1600" dirty="0">
              <a:ea typeface="Alibaba PuHuiTi R" pitchFamily="18" charset="-122"/>
            </a:endParaRPr>
          </a:p>
          <a:p>
            <a:pPr marL="285750" indent="-285750">
              <a:buFont typeface="Wingdings" panose="05000000000000000000" pitchFamily="2" charset="2"/>
              <a:buChar char="l"/>
            </a:pPr>
            <a:endParaRPr lang="en-US" altLang="zh-CN" sz="1600" dirty="0">
              <a:ea typeface="Alibaba PuHuiTi R" pitchFamily="18" charset="-122"/>
            </a:endParaRPr>
          </a:p>
          <a:p>
            <a:r>
              <a:rPr lang="en-US" altLang="zh-CN" sz="1600" dirty="0">
                <a:ea typeface="Alibaba PuHuiTi R" pitchFamily="18" charset="-122"/>
              </a:rPr>
              <a:t>log</a:t>
            </a:r>
            <a:r>
              <a:rPr lang="zh-CN" altLang="en-US" sz="1600" dirty="0">
                <a:ea typeface="Alibaba PuHuiTi R" pitchFamily="18" charset="-122"/>
              </a:rPr>
              <a:t>表</a:t>
            </a:r>
          </a:p>
          <a:p>
            <a:endParaRPr lang="zh-CN" altLang="en-US" sz="1600" dirty="0">
              <a:ea typeface="Alibaba PuHuiTi R" pitchFamily="18" charset="-122"/>
            </a:endParaRPr>
          </a:p>
          <a:p>
            <a:endParaRPr lang="zh-CN" altLang="en-US"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记录从开始到现在所有的数据</a:t>
            </a:r>
            <a:r>
              <a:rPr lang="en-US" altLang="zh-CN" sz="1600" dirty="0">
                <a:ea typeface="Alibaba PuHuiTi R" pitchFamily="18" charset="-122"/>
              </a:rPr>
              <a:t>, </a:t>
            </a:r>
            <a:r>
              <a:rPr lang="zh-CN" altLang="en-US" sz="1600" dirty="0">
                <a:ea typeface="Alibaba PuHuiTi R" pitchFamily="18" charset="-122"/>
              </a:rPr>
              <a:t>有一次操作或者更新就记录一条</a:t>
            </a:r>
          </a:p>
          <a:p>
            <a:endParaRPr lang="zh-CN" altLang="en-US"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还是以申请表举例：申请的状态表对应一张申请的</a:t>
            </a:r>
            <a:r>
              <a:rPr lang="en-US" altLang="zh-CN" sz="1600" dirty="0">
                <a:ea typeface="Alibaba PuHuiTi R" pitchFamily="18" charset="-122"/>
              </a:rPr>
              <a:t>log</a:t>
            </a:r>
            <a:r>
              <a:rPr lang="zh-CN" altLang="en-US" sz="1600" dirty="0">
                <a:ea typeface="Alibaba PuHuiTi R" pitchFamily="18" charset="-122"/>
              </a:rPr>
              <a:t>表</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点击申请按钮</a:t>
            </a:r>
            <a:r>
              <a:rPr lang="en-US" altLang="zh-CN" sz="1600" dirty="0">
                <a:ea typeface="Alibaba PuHuiTi R" pitchFamily="18" charset="-122"/>
              </a:rPr>
              <a:t>, </a:t>
            </a:r>
            <a:r>
              <a:rPr lang="zh-CN" altLang="en-US" sz="1600" dirty="0">
                <a:ea typeface="Alibaba PuHuiTi R" pitchFamily="18" charset="-122"/>
              </a:rPr>
              <a:t>直接进入审核中</a:t>
            </a:r>
            <a:r>
              <a:rPr lang="en-US" altLang="zh-CN" sz="1600" dirty="0">
                <a:ea typeface="Alibaba PuHuiTi R" pitchFamily="18" charset="-122"/>
              </a:rPr>
              <a:t>, </a:t>
            </a:r>
            <a:r>
              <a:rPr lang="zh-CN" altLang="en-US" sz="1600" dirty="0">
                <a:ea typeface="Alibaba PuHuiTi R" pitchFamily="18" charset="-122"/>
              </a:rPr>
              <a:t>增加一条记录</a:t>
            </a:r>
            <a:endParaRPr lang="en-US" altLang="zh-CN" sz="1600" dirty="0">
              <a:ea typeface="Alibaba PuHuiTi R" pitchFamily="18" charset="-122"/>
            </a:endParaRPr>
          </a:p>
          <a:p>
            <a:pPr marL="742950" lvl="1" indent="-285750">
              <a:buFont typeface="Wingdings" panose="05000000000000000000" pitchFamily="2" charset="2"/>
              <a:buChar char="n"/>
            </a:pPr>
            <a:r>
              <a:rPr lang="zh-CN" altLang="en-US" sz="1600" dirty="0">
                <a:ea typeface="Alibaba PuHuiTi R" pitchFamily="18" charset="-122"/>
              </a:rPr>
              <a:t>审核完成增加一条审核完成的记录</a:t>
            </a: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26583" y="1463040"/>
            <a:ext cx="6077125" cy="4511040"/>
          </a:xfrm>
        </p:spPr>
        <p:txBody>
          <a:bodyPr/>
          <a:lstStyle/>
          <a:p>
            <a:r>
              <a:rPr lang="zh-CN" altLang="en-US" dirty="0"/>
              <a:t>主要用到的表格</a:t>
            </a:r>
            <a:endParaRPr lang="en-US" altLang="zh-CN" dirty="0"/>
          </a:p>
          <a:p>
            <a:pPr marL="0" indent="0">
              <a:buNone/>
            </a:pPr>
            <a:r>
              <a:rPr lang="zh-CN" altLang="en-US" dirty="0"/>
              <a:t>      用户表</a:t>
            </a:r>
            <a:r>
              <a:rPr lang="en-US" altLang="zh-CN" dirty="0"/>
              <a:t>/</a:t>
            </a:r>
            <a:r>
              <a:rPr lang="zh-CN" altLang="en-US" sz="1800" dirty="0">
                <a:latin typeface="Alibaba PuHuiTi R" pitchFamily="18" charset="-122"/>
                <a:ea typeface="Alibaba PuHuiTi R" pitchFamily="18" charset="-122"/>
                <a:cs typeface="Alibaba PuHuiTi R" pitchFamily="18" charset="-122"/>
              </a:rPr>
              <a:t>用户详情表</a:t>
            </a:r>
            <a:r>
              <a:rPr lang="en-US" altLang="zh-CN" dirty="0">
                <a:latin typeface="Alibaba PuHuiTi R" pitchFamily="18" charset="-122"/>
                <a:ea typeface="Alibaba PuHuiTi R" pitchFamily="18" charset="-122"/>
                <a:cs typeface="Alibaba PuHuiTi R" pitchFamily="18" charset="-122"/>
              </a:rPr>
              <a:t>/</a:t>
            </a:r>
            <a:r>
              <a:rPr lang="zh-CN" altLang="en-US" sz="1800" dirty="0">
                <a:latin typeface="Alibaba PuHuiTi R" pitchFamily="18" charset="-122"/>
                <a:ea typeface="Alibaba PuHuiTi R" pitchFamily="18" charset="-122"/>
                <a:cs typeface="Alibaba PuHuiTi R" pitchFamily="18" charset="-122"/>
              </a:rPr>
              <a:t>借款表 </a:t>
            </a:r>
            <a:r>
              <a:rPr lang="en-US" altLang="zh-CN" sz="1800" dirty="0">
                <a:latin typeface="Alibaba PuHuiTi R" pitchFamily="18" charset="-122"/>
                <a:ea typeface="Alibaba PuHuiTi R" pitchFamily="18" charset="-122"/>
                <a:cs typeface="Alibaba PuHuiTi R" pitchFamily="18" charset="-122"/>
              </a:rPr>
              <a:t>(</a:t>
            </a:r>
            <a:r>
              <a:rPr lang="en-US" altLang="zh-CN" sz="1800" dirty="0" err="1">
                <a:latin typeface="Alibaba PuHuiTi R" pitchFamily="18" charset="-122"/>
                <a:ea typeface="Alibaba PuHuiTi R" pitchFamily="18" charset="-122"/>
                <a:cs typeface="Alibaba PuHuiTi R" pitchFamily="18" charset="-122"/>
              </a:rPr>
              <a:t>loan_list</a:t>
            </a:r>
            <a:r>
              <a:rPr lang="en-US" altLang="zh-CN" sz="1800" dirty="0">
                <a:latin typeface="Alibaba PuHuiTi R" pitchFamily="18" charset="-122"/>
                <a:ea typeface="Alibaba PuHuiTi R" pitchFamily="18" charset="-122"/>
                <a:cs typeface="Alibaba PuHuiTi R" pitchFamily="18" charset="-122"/>
              </a:rPr>
              <a:t>)/</a:t>
            </a:r>
            <a:r>
              <a:rPr lang="zh-CN" altLang="en-US" sz="1800" dirty="0">
                <a:latin typeface="Alibaba PuHuiTi R" pitchFamily="18" charset="-122"/>
                <a:ea typeface="Alibaba PuHuiTi R" pitchFamily="18" charset="-122"/>
                <a:cs typeface="Alibaba PuHuiTi R" pitchFamily="18" charset="-122"/>
              </a:rPr>
              <a:t>放款表</a:t>
            </a:r>
            <a:r>
              <a:rPr lang="en-US" altLang="zh-CN" sz="1800" dirty="0">
                <a:latin typeface="Alibaba PuHuiTi R" pitchFamily="18" charset="-122"/>
                <a:ea typeface="Alibaba PuHuiTi R" pitchFamily="18" charset="-122"/>
                <a:cs typeface="Alibaba PuHuiTi R" pitchFamily="18" charset="-122"/>
              </a:rPr>
              <a:t>/</a:t>
            </a:r>
            <a:r>
              <a:rPr lang="zh-CN" altLang="en-US" sz="1800" dirty="0">
                <a:latin typeface="Alibaba PuHuiTi R" pitchFamily="18" charset="-122"/>
                <a:ea typeface="Alibaba PuHuiTi R" pitchFamily="18" charset="-122"/>
                <a:cs typeface="Alibaba PuHuiTi R" pitchFamily="18" charset="-122"/>
              </a:rPr>
              <a:t>还款表</a:t>
            </a:r>
            <a:endParaRPr lang="en-US" altLang="zh-CN" sz="1800" dirty="0">
              <a:latin typeface="Alibaba PuHuiTi R" pitchFamily="18" charset="-122"/>
              <a:ea typeface="Alibaba PuHuiTi R" pitchFamily="18" charset="-122"/>
              <a:cs typeface="Alibaba PuHuiTi R" pitchFamily="18" charset="-122"/>
            </a:endParaRPr>
          </a:p>
          <a:p>
            <a:pPr marL="0" indent="0">
              <a:buNone/>
            </a:pPr>
            <a:r>
              <a:rPr lang="en-US" altLang="zh-CN" dirty="0">
                <a:latin typeface="Alibaba PuHuiTi R" pitchFamily="18" charset="-122"/>
                <a:ea typeface="Alibaba PuHuiTi R" pitchFamily="18" charset="-122"/>
                <a:cs typeface="Alibaba PuHuiTi R" pitchFamily="18" charset="-122"/>
              </a:rPr>
              <a:t>      </a:t>
            </a:r>
            <a:r>
              <a:rPr lang="zh-CN" altLang="en-US" sz="1800" dirty="0">
                <a:latin typeface="Alibaba PuHuiTi R" pitchFamily="18" charset="-122"/>
                <a:ea typeface="Alibaba PuHuiTi R" pitchFamily="18" charset="-122"/>
                <a:cs typeface="Alibaba PuHuiTi R" pitchFamily="18" charset="-122"/>
              </a:rPr>
              <a:t> </a:t>
            </a:r>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017" y="2766218"/>
            <a:ext cx="6654800" cy="1325563"/>
          </a:xfrm>
        </p:spPr>
        <p:txBody>
          <a:bodyPr/>
          <a:lstStyle/>
          <a:p>
            <a:pPr>
              <a:defRPr/>
            </a:pPr>
            <a:r>
              <a:rPr kumimoji="1" lang="zh-CN" altLang="en-US" b="1" dirty="0">
                <a:solidFill>
                  <a:srgbClr val="404040"/>
                </a:solidFill>
                <a:ea typeface="阿里巴巴普惠体" panose="00020600040101010101" pitchFamily="18" charset="-122"/>
                <a:sym typeface="+mn-ea"/>
              </a:rPr>
              <a:t>风控报表实战</a:t>
            </a:r>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市场部门考核指标</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522" y="2840126"/>
            <a:ext cx="5992955" cy="3590585"/>
          </a:xfrm>
          <a:prstGeom prst="rect">
            <a:avLst/>
          </a:prstGeom>
        </p:spPr>
      </p:pic>
      <p:sp>
        <p:nvSpPr>
          <p:cNvPr id="2" name="文本框 1"/>
          <p:cNvSpPr txBox="1"/>
          <p:nvPr/>
        </p:nvSpPr>
        <p:spPr>
          <a:xfrm>
            <a:off x="710880" y="1546313"/>
            <a:ext cx="3278462" cy="1485022"/>
          </a:xfrm>
          <a:prstGeom prst="rect">
            <a:avLst/>
          </a:prstGeom>
          <a:noFill/>
        </p:spPr>
        <p:txBody>
          <a:bodyPr wrap="none" rtlCol="0">
            <a:spAutoFit/>
          </a:bodyPr>
          <a:lstStyle/>
          <a:p>
            <a:r>
              <a:rPr lang="zh-CN" altLang="en-US" sz="1600" dirty="0">
                <a:latin typeface="Alibaba PuHuiTi R" pitchFamily="18" charset="-122"/>
                <a:ea typeface="Alibaba PuHuiTi R" pitchFamily="18" charset="-122"/>
                <a:cs typeface="Alibaba PuHuiTi R" pitchFamily="18" charset="-122"/>
              </a:rPr>
              <a:t>各个阶段转化率</a:t>
            </a:r>
          </a:p>
          <a:p>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注册→申请→通过→放款</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首贷</a:t>
            </a:r>
            <a:r>
              <a:rPr lang="en-US" altLang="zh-CN" sz="1600" dirty="0">
                <a:latin typeface="Alibaba PuHuiTi R" pitchFamily="18" charset="-122"/>
                <a:ea typeface="Alibaba PuHuiTi R" pitchFamily="18" charset="-122"/>
                <a:cs typeface="Alibaba PuHuiTi R" pitchFamily="18" charset="-122"/>
              </a:rPr>
              <a:t>)</a:t>
            </a: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转化率漏斗报表</a:t>
            </a: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风控部门考核指标</a:t>
            </a:r>
          </a:p>
        </p:txBody>
      </p:sp>
      <p:sp>
        <p:nvSpPr>
          <p:cNvPr id="2" name="文本框 1"/>
          <p:cNvSpPr txBox="1"/>
          <p:nvPr/>
        </p:nvSpPr>
        <p:spPr>
          <a:xfrm>
            <a:off x="710880" y="1546313"/>
            <a:ext cx="3611886" cy="1077218"/>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通过率</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逾期率</a:t>
            </a:r>
            <a:endParaRPr lang="en-US" altLang="zh-CN" sz="1600" dirty="0">
              <a:latin typeface="Alibaba PuHuiTi R" pitchFamily="18" charset="-122"/>
              <a:ea typeface="Alibaba PuHuiTi R" pitchFamily="18" charset="-122"/>
              <a:cs typeface="Alibaba PuHuiTi R" pitchFamily="18" charset="-122"/>
            </a:endParaRP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通过率表 </a:t>
            </a:r>
            <a:r>
              <a:rPr lang="en-US" altLang="zh-CN" sz="1600" dirty="0">
                <a:latin typeface="Alibaba PuHuiTi R" pitchFamily="18" charset="-122"/>
                <a:ea typeface="Alibaba PuHuiTi R" pitchFamily="18" charset="-122"/>
                <a:cs typeface="Alibaba PuHuiTi R" pitchFamily="18" charset="-122"/>
              </a:rPr>
              <a:t>/ </a:t>
            </a:r>
            <a:r>
              <a:rPr lang="zh-CN" altLang="en-US" sz="1600" dirty="0">
                <a:latin typeface="Alibaba PuHuiTi R" pitchFamily="18" charset="-122"/>
                <a:ea typeface="Alibaba PuHuiTi R" pitchFamily="18" charset="-122"/>
                <a:cs typeface="Alibaba PuHuiTi R" pitchFamily="18" charset="-122"/>
              </a:rPr>
              <a:t>放款统计表 </a:t>
            </a:r>
            <a:r>
              <a:rPr lang="en-US" altLang="zh-CN" sz="1600" dirty="0">
                <a:latin typeface="Alibaba PuHuiTi R" pitchFamily="18" charset="-122"/>
                <a:ea typeface="Alibaba PuHuiTi R" pitchFamily="18" charset="-122"/>
                <a:cs typeface="Alibaba PuHuiTi R" pitchFamily="18" charset="-122"/>
              </a:rPr>
              <a:t>/vintage</a:t>
            </a:r>
            <a:r>
              <a:rPr lang="zh-CN" altLang="en-US" sz="1600" dirty="0">
                <a:latin typeface="Alibaba PuHuiTi R" pitchFamily="18" charset="-122"/>
                <a:ea typeface="Alibaba PuHuiTi R" pitchFamily="18" charset="-122"/>
                <a:cs typeface="Alibaba PuHuiTi R" pitchFamily="18" charset="-122"/>
              </a:rPr>
              <a:t>表</a:t>
            </a:r>
            <a:endParaRPr lang="en-US" altLang="zh-CN" sz="1600" dirty="0">
              <a:latin typeface="Alibaba PuHuiTi R" pitchFamily="18" charset="-122"/>
              <a:ea typeface="Alibaba PuHuiTi R" pitchFamily="18" charset="-122"/>
              <a:cs typeface="Alibaba PuHuiTi R" pitchFamily="18" charset="-122"/>
            </a:endParaRPr>
          </a:p>
          <a:p>
            <a:endParaRPr lang="zh-CN" altLang="en-US" sz="1600" dirty="0">
              <a:latin typeface="Alibaba PuHuiTi R" pitchFamily="18" charset="-122"/>
              <a:ea typeface="Alibaba PuHuiTi R" pitchFamily="18" charset="-122"/>
              <a:cs typeface="Alibaba PuHuiTi R" pitchFamily="18" charset="-122"/>
            </a:endParaRPr>
          </a:p>
        </p:txBody>
      </p:sp>
      <p:sp>
        <p:nvSpPr>
          <p:cNvPr id="3" name="文本占位符 3"/>
          <p:cNvSpPr txBox="1"/>
          <p:nvPr/>
        </p:nvSpPr>
        <p:spPr>
          <a:xfrm>
            <a:off x="710879" y="317040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fontAlgn="auto">
              <a:spcBef>
                <a:spcPts val="0"/>
              </a:spcBef>
              <a:spcAft>
                <a:spcPts val="0"/>
              </a:spcAft>
            </a:pPr>
            <a:r>
              <a:rPr kumimoji="1" lang="zh-CN" altLang="en-US" dirty="0">
                <a:solidFill>
                  <a:srgbClr val="404040"/>
                </a:solidFill>
              </a:rPr>
              <a:t>催收部门考核指标</a:t>
            </a:r>
          </a:p>
        </p:txBody>
      </p:sp>
      <p:sp>
        <p:nvSpPr>
          <p:cNvPr id="5" name="文本框 4"/>
          <p:cNvSpPr txBox="1"/>
          <p:nvPr/>
        </p:nvSpPr>
        <p:spPr>
          <a:xfrm>
            <a:off x="710880" y="3964834"/>
            <a:ext cx="3140603" cy="830997"/>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催回率</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分阶段</a:t>
            </a:r>
            <a:r>
              <a:rPr lang="en-US" altLang="zh-CN" sz="1600" dirty="0">
                <a:latin typeface="Alibaba PuHuiTi R" pitchFamily="18" charset="-122"/>
                <a:ea typeface="Alibaba PuHuiTi R" pitchFamily="18" charset="-122"/>
                <a:cs typeface="Alibaba PuHuiTi R" pitchFamily="18" charset="-122"/>
              </a:rPr>
              <a:t>/</a:t>
            </a:r>
            <a:r>
              <a:rPr lang="zh-CN" altLang="en-US" sz="1600" dirty="0">
                <a:latin typeface="Alibaba PuHuiTi R" pitchFamily="18" charset="-122"/>
                <a:ea typeface="Alibaba PuHuiTi R" pitchFamily="18" charset="-122"/>
                <a:cs typeface="Alibaba PuHuiTi R" pitchFamily="18" charset="-122"/>
              </a:rPr>
              <a:t>分员工</a:t>
            </a:r>
            <a:r>
              <a:rPr lang="en-US" altLang="zh-CN" sz="1600" dirty="0">
                <a:latin typeface="Alibaba PuHuiTi R" pitchFamily="18" charset="-122"/>
                <a:ea typeface="Alibaba PuHuiTi R" pitchFamily="18" charset="-122"/>
                <a:cs typeface="Alibaba PuHuiTi R" pitchFamily="18" charset="-122"/>
              </a:rPr>
              <a:t>)</a:t>
            </a:r>
          </a:p>
          <a:p>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不同员工不同阶段催回情况表</a:t>
            </a:r>
          </a:p>
        </p:txBody>
      </p:sp>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各阶段转化率表</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30" y="1546926"/>
            <a:ext cx="10880034" cy="1231098"/>
          </a:xfrm>
          <a:prstGeom prst="rect">
            <a:avLst/>
          </a:prstGeom>
        </p:spPr>
      </p:pic>
      <p:sp>
        <p:nvSpPr>
          <p:cNvPr id="9" name="文本框 8"/>
          <p:cNvSpPr txBox="1"/>
          <p:nvPr/>
        </p:nvSpPr>
        <p:spPr>
          <a:xfrm>
            <a:off x="621427" y="3042507"/>
            <a:ext cx="10749599" cy="2800767"/>
          </a:xfrm>
          <a:prstGeom prst="rect">
            <a:avLst/>
          </a:prstGeom>
          <a:noFill/>
        </p:spPr>
        <p:txBody>
          <a:bodyPr wrap="square">
            <a:spAutoFit/>
          </a:bodyPr>
          <a:lstStyle/>
          <a:p>
            <a:r>
              <a:rPr lang="zh-CN" altLang="en-US" sz="1600" dirty="0">
                <a:ea typeface="Alibaba PuHuiTi R" pitchFamily="18" charset="-122"/>
              </a:rPr>
              <a:t>统计每天注册的客户中，有多少人进行了申请， 多少人通过， 有多少人放款， 有多少人还款</a:t>
            </a:r>
          </a:p>
          <a:p>
            <a:endParaRPr lang="zh-CN" altLang="en-US" sz="1600" dirty="0">
              <a:ea typeface="Alibaba PuHuiTi R" pitchFamily="18" charset="-122"/>
            </a:endParaRPr>
          </a:p>
          <a:p>
            <a:r>
              <a:rPr lang="zh-CN" altLang="en-US" sz="1600" dirty="0">
                <a:ea typeface="Alibaba PuHuiTi R" pitchFamily="18" charset="-122"/>
              </a:rPr>
              <a:t>需要注意的问题：</a:t>
            </a:r>
          </a:p>
          <a:p>
            <a:endParaRPr lang="zh-CN" altLang="en-US"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涉及到多张表， 用哪张表做主表</a:t>
            </a: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用到哪些表, 怎么join</a:t>
            </a: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需要注意的一些细节（一个人修改了多次信息， 一个人申请了多次）</a:t>
            </a:r>
          </a:p>
          <a:p>
            <a:endParaRPr lang="en-US" altLang="zh-CN" sz="1600" dirty="0">
              <a:ea typeface="Alibaba PuHuiTi R" pitchFamily="18" charset="-122"/>
            </a:endParaRPr>
          </a:p>
          <a:p>
            <a:pPr marL="285750" indent="-285750">
              <a:buFont typeface="Wingdings" panose="05000000000000000000" pitchFamily="2" charset="2"/>
              <a:buChar char="l"/>
            </a:pPr>
            <a:r>
              <a:rPr lang="zh-CN" altLang="en-US" sz="1600" dirty="0">
                <a:ea typeface="Alibaba PuHuiTi R" pitchFamily="18" charset="-122"/>
              </a:rPr>
              <a:t>要做哪些计算</a:t>
            </a: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通过率表</a:t>
            </a:r>
          </a:p>
        </p:txBody>
      </p:sp>
      <p:pic>
        <p:nvPicPr>
          <p:cNvPr id="3" name="图片 2" descr="电脑屏幕截图&#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80" y="1528762"/>
            <a:ext cx="8934450" cy="2428875"/>
          </a:xfrm>
          <a:prstGeom prst="rect">
            <a:avLst/>
          </a:prstGeom>
        </p:spPr>
      </p:pic>
      <p:sp>
        <p:nvSpPr>
          <p:cNvPr id="6" name="文本框 5"/>
          <p:cNvSpPr txBox="1"/>
          <p:nvPr/>
        </p:nvSpPr>
        <p:spPr>
          <a:xfrm>
            <a:off x="710880" y="4289240"/>
            <a:ext cx="6132442" cy="923330"/>
          </a:xfrm>
          <a:prstGeom prst="rect">
            <a:avLst/>
          </a:prstGeom>
          <a:noFill/>
        </p:spPr>
        <p:txBody>
          <a:bodyPr wrap="square">
            <a:spAutoFit/>
          </a:bodyPr>
          <a:lstStyle/>
          <a:p>
            <a:r>
              <a:rPr lang="zh-CN" altLang="en-US" dirty="0"/>
              <a:t>统计每天申请的客户有多少人, 有多少人申请通过</a:t>
            </a:r>
          </a:p>
          <a:p>
            <a:endParaRPr lang="zh-CN" altLang="en-US" dirty="0"/>
          </a:p>
          <a:p>
            <a:pPr marL="285750" indent="-285750">
              <a:buFont typeface="Wingdings" panose="05000000000000000000" pitchFamily="2" charset="2"/>
              <a:buChar char="l"/>
            </a:pPr>
            <a:r>
              <a:rPr lang="zh-CN" altLang="en-US" dirty="0"/>
              <a:t>user_type 新客老客, 如何区分</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欺诈风险：</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graphicFrame>
        <p:nvGraphicFramePr>
          <p:cNvPr id="28" name="table 189"/>
          <p:cNvGraphicFramePr>
            <a:graphicFrameLocks noGrp="1"/>
          </p:cNvGraphicFramePr>
          <p:nvPr/>
        </p:nvGraphicFramePr>
        <p:xfrm>
          <a:off x="5435600" y="1899920"/>
          <a:ext cx="1981200" cy="1107440"/>
        </p:xfrm>
        <a:graphic>
          <a:graphicData uri="http://schemas.openxmlformats.org/drawingml/2006/table">
            <a:tbl>
              <a:tblPr/>
              <a:tblGrid>
                <a:gridCol w="1981200">
                  <a:extLst>
                    <a:ext uri="{9D8B030D-6E8A-4147-A177-3AD203B41FA5}">
                      <a16:colId xmlns:a16="http://schemas.microsoft.com/office/drawing/2014/main" val="20000"/>
                    </a:ext>
                  </a:extLst>
                </a:gridCol>
              </a:tblGrid>
              <a:tr h="546100">
                <a:tc>
                  <a:txBody>
                    <a:bodyPr/>
                    <a:lstStyle/>
                    <a:p>
                      <a:pPr algn="l" rtl="0" eaLnBrk="0">
                        <a:lnSpc>
                          <a:spcPct val="105000"/>
                        </a:lnSpc>
                      </a:pPr>
                      <a:endParaRPr lang="en-US" altLang="en-US" sz="1000" dirty="0"/>
                    </a:p>
                    <a:p>
                      <a:pPr algn="l" rtl="0" eaLnBrk="0">
                        <a:lnSpc>
                          <a:spcPct val="10000"/>
                        </a:lnSpc>
                      </a:pPr>
                      <a:endParaRPr lang="en-US" altLang="en-US" sz="100" dirty="0"/>
                    </a:p>
                    <a:p>
                      <a:pPr marL="511175" algn="l" rtl="0" eaLnBrk="0">
                        <a:lnSpc>
                          <a:spcPct val="98000"/>
                        </a:lnSpc>
                      </a:pPr>
                      <a:r>
                        <a:rPr sz="19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黑户风</a:t>
                      </a:r>
                      <a:r>
                        <a:rPr sz="19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险</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61340">
                <a:tc>
                  <a:txBody>
                    <a:bodyPr/>
                    <a:lstStyle/>
                    <a:p>
                      <a:pPr algn="l" rtl="0" eaLnBrk="0">
                        <a:lnSpc>
                          <a:spcPct val="108000"/>
                        </a:lnSpc>
                      </a:pPr>
                      <a:endParaRPr lang="en-US" altLang="en-US" sz="300" dirty="0"/>
                    </a:p>
                    <a:p>
                      <a:pPr marL="118110" algn="l" rtl="0" eaLnBrk="0">
                        <a:lnSpc>
                          <a:spcPct val="89000"/>
                        </a:lnSpc>
                        <a:spcBef>
                          <a:spcPts val="0"/>
                        </a:spcBef>
                      </a:pPr>
                      <a:r>
                        <a:rPr sz="1200" spc="-6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历史逾期、失信、</a:t>
                      </a:r>
                      <a:r>
                        <a:rPr sz="1200" spc="-5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a:t>
                      </a:r>
                      <a:endParaRPr lang="en-US" altLang="en-US" sz="1200" dirty="0"/>
                    </a:p>
                    <a:p>
                      <a:pPr marL="107315" algn="l" rtl="0" eaLnBrk="0">
                        <a:lnSpc>
                          <a:spcPts val="2320"/>
                        </a:lnSpc>
                      </a:pPr>
                      <a:r>
                        <a:rPr sz="12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诈的</a:t>
                      </a:r>
                      <a:r>
                        <a:rPr sz="12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黑名单用户</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9" name="table 190"/>
          <p:cNvGraphicFramePr>
            <a:graphicFrameLocks noGrp="1"/>
          </p:cNvGraphicFramePr>
          <p:nvPr/>
        </p:nvGraphicFramePr>
        <p:xfrm>
          <a:off x="3413759" y="3479800"/>
          <a:ext cx="1981200" cy="1097280"/>
        </p:xfrm>
        <a:graphic>
          <a:graphicData uri="http://schemas.openxmlformats.org/drawingml/2006/table">
            <a:tbl>
              <a:tblPr/>
              <a:tblGrid>
                <a:gridCol w="1981200">
                  <a:extLst>
                    <a:ext uri="{9D8B030D-6E8A-4147-A177-3AD203B41FA5}">
                      <a16:colId xmlns:a16="http://schemas.microsoft.com/office/drawing/2014/main" val="20000"/>
                    </a:ext>
                  </a:extLst>
                </a:gridCol>
              </a:tblGrid>
              <a:tr h="535940">
                <a:tc>
                  <a:txBody>
                    <a:bodyPr/>
                    <a:lstStyle/>
                    <a:p>
                      <a:pPr algn="l" rtl="0" eaLnBrk="0">
                        <a:lnSpc>
                          <a:spcPct val="105000"/>
                        </a:lnSpc>
                      </a:pPr>
                      <a:endParaRPr lang="en-US" altLang="en-US" sz="1000" dirty="0"/>
                    </a:p>
                    <a:p>
                      <a:pPr algn="l" rtl="0" eaLnBrk="0">
                        <a:lnSpc>
                          <a:spcPct val="7000"/>
                        </a:lnSpc>
                      </a:pPr>
                      <a:endParaRPr lang="en-US" altLang="en-US" sz="100" dirty="0"/>
                    </a:p>
                    <a:p>
                      <a:pPr marL="506730" algn="l" rtl="0" eaLnBrk="0">
                        <a:lnSpc>
                          <a:spcPct val="99000"/>
                        </a:lnSpc>
                      </a:pPr>
                      <a:r>
                        <a:rPr sz="19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伪冒</a:t>
                      </a:r>
                      <a:r>
                        <a:rPr sz="19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身</a:t>
                      </a:r>
                      <a:r>
                        <a:rPr sz="19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份</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61340">
                <a:tc>
                  <a:txBody>
                    <a:bodyPr/>
                    <a:lstStyle/>
                    <a:p>
                      <a:pPr algn="l" rtl="0" eaLnBrk="0">
                        <a:lnSpc>
                          <a:spcPct val="108000"/>
                        </a:lnSpc>
                      </a:pPr>
                      <a:endParaRPr lang="en-US" altLang="en-US" sz="300" dirty="0"/>
                    </a:p>
                    <a:p>
                      <a:pPr marL="113030" algn="l" rtl="0" eaLnBrk="0">
                        <a:lnSpc>
                          <a:spcPct val="89000"/>
                        </a:lnSpc>
                      </a:pPr>
                      <a:r>
                        <a:rPr sz="1200" spc="-7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伪冒他人身份进</a:t>
                      </a:r>
                      <a:r>
                        <a:rPr sz="1200" spc="-4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a:t>
                      </a:r>
                      <a:r>
                        <a:rPr sz="1200" spc="-1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诈</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骗贷</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0" name="table 191"/>
          <p:cNvGraphicFramePr>
            <a:graphicFrameLocks noGrp="1"/>
          </p:cNvGraphicFramePr>
          <p:nvPr/>
        </p:nvGraphicFramePr>
        <p:xfrm>
          <a:off x="3408679" y="5384483"/>
          <a:ext cx="2600542" cy="898092"/>
        </p:xfrm>
        <a:graphic>
          <a:graphicData uri="http://schemas.openxmlformats.org/drawingml/2006/table">
            <a:tbl>
              <a:tblPr>
                <a:effectLst>
                  <a:outerShdw blurRad="50800" dist="38100" dir="2700000" algn="tl" rotWithShape="0">
                    <a:prstClr val="black">
                      <a:alpha val="40000"/>
                    </a:prstClr>
                  </a:outerShdw>
                </a:effectLst>
              </a:tblPr>
              <a:tblGrid>
                <a:gridCol w="2600542">
                  <a:extLst>
                    <a:ext uri="{9D8B030D-6E8A-4147-A177-3AD203B41FA5}">
                      <a16:colId xmlns:a16="http://schemas.microsoft.com/office/drawing/2014/main" val="20000"/>
                    </a:ext>
                  </a:extLst>
                </a:gridCol>
              </a:tblGrid>
              <a:tr h="437397">
                <a:tc>
                  <a:txBody>
                    <a:bodyPr/>
                    <a:lstStyle/>
                    <a:p>
                      <a:pPr algn="l" rtl="0" eaLnBrk="0">
                        <a:lnSpc>
                          <a:spcPct val="108000"/>
                        </a:lnSpc>
                      </a:pPr>
                      <a:endParaRPr lang="en-US" altLang="en-US" sz="1000" dirty="0"/>
                    </a:p>
                    <a:p>
                      <a:pPr marL="241935" algn="l" rtl="0" eaLnBrk="0">
                        <a:lnSpc>
                          <a:spcPct val="98000"/>
                        </a:lnSpc>
                        <a:spcBef>
                          <a:spcPts val="5"/>
                        </a:spcBef>
                      </a:pPr>
                      <a:r>
                        <a:rPr sz="19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中介</a:t>
                      </a:r>
                      <a:r>
                        <a:rPr sz="1900" b="1" spc="0" dirty="0">
                          <a:solidFill>
                            <a:srgbClr val="FFFFFF">
                              <a:alpha val="100000"/>
                            </a:srgbClr>
                          </a:solidFill>
                          <a:latin typeface="Arial" panose="020B0604020202020204"/>
                          <a:ea typeface="Arial" panose="020B0604020202020204"/>
                          <a:cs typeface="Arial" panose="020B0604020202020204"/>
                        </a:rPr>
                        <a:t>/</a:t>
                      </a:r>
                      <a:r>
                        <a:rPr sz="1900"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团伙欺诈</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49718">
                <a:tc>
                  <a:txBody>
                    <a:bodyPr/>
                    <a:lstStyle/>
                    <a:p>
                      <a:pPr algn="l" rtl="0" eaLnBrk="0">
                        <a:lnSpc>
                          <a:spcPct val="108000"/>
                        </a:lnSpc>
                      </a:pPr>
                      <a:endParaRPr lang="en-US" altLang="en-US" sz="300" dirty="0"/>
                    </a:p>
                    <a:p>
                      <a:pPr marL="116205" algn="l" rtl="0" eaLnBrk="0">
                        <a:lnSpc>
                          <a:spcPct val="89000"/>
                        </a:lnSpc>
                        <a:spcBef>
                          <a:spcPts val="0"/>
                        </a:spcBef>
                      </a:pPr>
                      <a:r>
                        <a:rPr sz="1200" spc="-7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黑中介组织团伙</a:t>
                      </a:r>
                      <a:r>
                        <a:rPr sz="1200" spc="-4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进</a:t>
                      </a:r>
                      <a:r>
                        <a:rPr sz="1200" spc="-1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欺诈骗贷</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1" name="table 192"/>
          <p:cNvGraphicFramePr>
            <a:graphicFrameLocks noGrp="1"/>
          </p:cNvGraphicFramePr>
          <p:nvPr/>
        </p:nvGraphicFramePr>
        <p:xfrm>
          <a:off x="3408679" y="1905000"/>
          <a:ext cx="1981200" cy="1096645"/>
        </p:xfrm>
        <a:graphic>
          <a:graphicData uri="http://schemas.openxmlformats.org/drawingml/2006/table">
            <a:tbl>
              <a:tblPr/>
              <a:tblGrid>
                <a:gridCol w="1981200">
                  <a:extLst>
                    <a:ext uri="{9D8B030D-6E8A-4147-A177-3AD203B41FA5}">
                      <a16:colId xmlns:a16="http://schemas.microsoft.com/office/drawing/2014/main" val="20000"/>
                    </a:ext>
                  </a:extLst>
                </a:gridCol>
              </a:tblGrid>
              <a:tr h="535305">
                <a:tc>
                  <a:txBody>
                    <a:bodyPr/>
                    <a:lstStyle/>
                    <a:p>
                      <a:pPr algn="l" rtl="0" eaLnBrk="0">
                        <a:lnSpc>
                          <a:spcPct val="105000"/>
                        </a:lnSpc>
                      </a:pPr>
                      <a:endParaRPr lang="en-US" altLang="en-US" sz="1000" dirty="0"/>
                    </a:p>
                    <a:p>
                      <a:pPr marL="527050" algn="l" rtl="0" eaLnBrk="0">
                        <a:lnSpc>
                          <a:spcPct val="98000"/>
                        </a:lnSpc>
                        <a:spcBef>
                          <a:spcPts val="5"/>
                        </a:spcBef>
                      </a:pPr>
                      <a:r>
                        <a:rPr sz="190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白户风</a:t>
                      </a:r>
                      <a:r>
                        <a:rPr sz="190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险</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61340">
                <a:tc>
                  <a:txBody>
                    <a:bodyPr/>
                    <a:lstStyle/>
                    <a:p>
                      <a:pPr algn="l" rtl="0" eaLnBrk="0">
                        <a:lnSpc>
                          <a:spcPct val="107000"/>
                        </a:lnSpc>
                      </a:pPr>
                      <a:endParaRPr lang="en-US" altLang="en-US" sz="300" dirty="0"/>
                    </a:p>
                    <a:p>
                      <a:pPr marL="114935" algn="l" rtl="0" eaLnBrk="0">
                        <a:lnSpc>
                          <a:spcPct val="89000"/>
                        </a:lnSpc>
                        <a:spcBef>
                          <a:spcPts val="0"/>
                        </a:spcBef>
                      </a:pPr>
                      <a:r>
                        <a:rPr sz="1200" spc="-7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缺少征信数据，</a:t>
                      </a:r>
                      <a:r>
                        <a:rPr sz="1200" spc="-4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风</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险</a:t>
                      </a:r>
                      <a:r>
                        <a:rPr sz="1200" spc="-1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无法</a:t>
                      </a:r>
                      <a:r>
                        <a:rPr sz="1200" spc="0" dirty="0" err="1">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评估</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2" name="picture 193"/>
          <p:cNvPicPr>
            <a:picLocks noChangeAspect="1"/>
          </p:cNvPicPr>
          <p:nvPr/>
        </p:nvPicPr>
        <p:blipFill>
          <a:blip r:embed="rId3"/>
          <a:stretch>
            <a:fillRect/>
          </a:stretch>
        </p:blipFill>
        <p:spPr>
          <a:xfrm rot="21600000">
            <a:off x="2313813" y="2537871"/>
            <a:ext cx="905255" cy="1711959"/>
          </a:xfrm>
          <a:prstGeom prst="rect">
            <a:avLst/>
          </a:prstGeom>
        </p:spPr>
      </p:pic>
      <p:sp>
        <p:nvSpPr>
          <p:cNvPr id="35" name="textbox 201"/>
          <p:cNvSpPr/>
          <p:nvPr/>
        </p:nvSpPr>
        <p:spPr>
          <a:xfrm>
            <a:off x="1048775" y="2281113"/>
            <a:ext cx="998855" cy="311784"/>
          </a:xfrm>
          <a:prstGeom prst="rect">
            <a:avLst/>
          </a:prstGeom>
        </p:spPr>
        <p:txBody>
          <a:bodyPr vert="horz" wrap="square" lIns="0" tIns="0" rIns="0" bIns="0"/>
          <a:lstStyle/>
          <a:p>
            <a:pPr algn="l" rtl="0" eaLnBrk="0">
              <a:lnSpc>
                <a:spcPct val="80000"/>
              </a:lnSpc>
            </a:pPr>
            <a:endParaRPr lang="en-US" altLang="en-US" sz="100" dirty="0"/>
          </a:p>
          <a:p>
            <a:pPr eaLnBrk="0" fontAlgn="base" hangingPunct="0">
              <a:lnSpc>
                <a:spcPct val="150000"/>
              </a:lnSpc>
              <a:spcBef>
                <a:spcPct val="20000"/>
              </a:spcBef>
              <a:spcAft>
                <a:spcPct val="0"/>
              </a:spcAft>
              <a:buClr>
                <a:srgbClr val="404040"/>
              </a:buClr>
              <a:buSzPct val="85000"/>
            </a:pPr>
            <a:r>
              <a:rPr lang="en-US" altLang="zh-CN" sz="1600" dirty="0" err="1">
                <a:solidFill>
                  <a:srgbClr val="262626"/>
                </a:solidFill>
                <a:latin typeface="Alibaba PuHuiTi M"/>
                <a:ea typeface="Alibaba PuHuiTi R" pitchFamily="18" charset="-122"/>
              </a:rPr>
              <a:t>本人欺诈</a:t>
            </a:r>
            <a:endParaRPr lang="en-US" altLang="en-US" sz="1600" dirty="0">
              <a:solidFill>
                <a:srgbClr val="262626"/>
              </a:solidFill>
              <a:latin typeface="Alibaba PuHuiTi M"/>
              <a:ea typeface="Alibaba PuHuiTi R" pitchFamily="18" charset="-122"/>
            </a:endParaRPr>
          </a:p>
        </p:txBody>
      </p:sp>
      <p:sp>
        <p:nvSpPr>
          <p:cNvPr id="36" name="textbox 202"/>
          <p:cNvSpPr/>
          <p:nvPr/>
        </p:nvSpPr>
        <p:spPr>
          <a:xfrm>
            <a:off x="1013554" y="3944481"/>
            <a:ext cx="997585" cy="311784"/>
          </a:xfrm>
          <a:prstGeom prst="rect">
            <a:avLst/>
          </a:prstGeom>
        </p:spPr>
        <p:txBody>
          <a:bodyPr vert="horz" wrap="square" lIns="0" tIns="0" rIns="0" bIns="0"/>
          <a:lstStyle/>
          <a:p>
            <a:pPr algn="l" rtl="0" eaLnBrk="0">
              <a:lnSpc>
                <a:spcPct val="80000"/>
              </a:lnSpc>
            </a:pPr>
            <a:endParaRPr lang="en-US" altLang="en-US" sz="100" dirty="0"/>
          </a:p>
          <a:p>
            <a:pPr eaLnBrk="0" fontAlgn="base" hangingPunct="0">
              <a:lnSpc>
                <a:spcPct val="150000"/>
              </a:lnSpc>
              <a:spcBef>
                <a:spcPct val="20000"/>
              </a:spcBef>
              <a:spcAft>
                <a:spcPct val="0"/>
              </a:spcAft>
              <a:buClr>
                <a:srgbClr val="404040"/>
              </a:buClr>
              <a:buSzPct val="85000"/>
            </a:pPr>
            <a:r>
              <a:rPr lang="zh-CN" altLang="en-US" sz="1600" dirty="0">
                <a:solidFill>
                  <a:srgbClr val="262626"/>
                </a:solidFill>
                <a:latin typeface="Alibaba PuHuiTi M"/>
                <a:ea typeface="Alibaba PuHuiTi R" pitchFamily="18" charset="-122"/>
              </a:rPr>
              <a:t>他人欺诈</a:t>
            </a:r>
            <a:endParaRPr lang="en-US" altLang="en-US" sz="1600" dirty="0">
              <a:solidFill>
                <a:srgbClr val="262626"/>
              </a:solidFill>
              <a:latin typeface="Alibaba PuHuiTi M"/>
              <a:ea typeface="Alibaba PuHuiTi R" pitchFamily="18" charset="-122"/>
            </a:endParaRPr>
          </a:p>
        </p:txBody>
      </p:sp>
      <p:sp>
        <p:nvSpPr>
          <p:cNvPr id="37" name="textbox 203"/>
          <p:cNvSpPr/>
          <p:nvPr/>
        </p:nvSpPr>
        <p:spPr>
          <a:xfrm>
            <a:off x="1056346" y="5547490"/>
            <a:ext cx="988060" cy="311784"/>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9000"/>
              </a:lnSpc>
            </a:pPr>
            <a:r>
              <a:rPr sz="19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团伙</a:t>
            </a:r>
            <a:r>
              <a:rPr sz="19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a:t>
            </a:r>
            <a:endParaRPr lang="en-US" altLang="en-US" sz="1900" dirty="0"/>
          </a:p>
        </p:txBody>
      </p:sp>
      <p:pic>
        <p:nvPicPr>
          <p:cNvPr id="38" name="picture 205"/>
          <p:cNvPicPr>
            <a:picLocks noChangeAspect="1"/>
          </p:cNvPicPr>
          <p:nvPr/>
        </p:nvPicPr>
        <p:blipFill>
          <a:blip r:embed="rId4"/>
          <a:stretch>
            <a:fillRect/>
          </a:stretch>
        </p:blipFill>
        <p:spPr>
          <a:xfrm rot="21600000">
            <a:off x="2318892" y="5630532"/>
            <a:ext cx="900176" cy="76200"/>
          </a:xfrm>
          <a:prstGeom prst="rect">
            <a:avLst/>
          </a:prstGeom>
        </p:spPr>
      </p:pic>
      <p:sp>
        <p:nvSpPr>
          <p:cNvPr id="40" name="path"/>
          <p:cNvSpPr/>
          <p:nvPr/>
        </p:nvSpPr>
        <p:spPr>
          <a:xfrm>
            <a:off x="2053970" y="2572130"/>
            <a:ext cx="115189" cy="115189"/>
          </a:xfrm>
          <a:custGeom>
            <a:avLst/>
            <a:gdLst/>
            <a:ahLst/>
            <a:cxnLst/>
            <a:rect l="0" t="0" r="0" b="0"/>
            <a:pathLst>
              <a:path w="181" h="181">
                <a:moveTo>
                  <a:pt x="161" y="20"/>
                </a:moveTo>
                <a:cubicBezTo>
                  <a:pt x="161" y="98"/>
                  <a:pt x="98" y="161"/>
                  <a:pt x="20" y="161"/>
                </a:cubicBezTo>
              </a:path>
            </a:pathLst>
          </a:custGeom>
          <a:noFill/>
          <a:ln w="25400" cap="flat">
            <a:round/>
          </a:ln>
        </p:spPr>
        <p:txBody>
          <a:bodyPr rtlCol="0"/>
          <a:lstStyle/>
          <a:p>
            <a:pPr algn="ctr"/>
            <a:endParaRPr lang="zh-CN" altLang="en-US"/>
          </a:p>
        </p:txBody>
      </p:sp>
      <p:sp>
        <p:nvSpPr>
          <p:cNvPr id="41" name="path"/>
          <p:cNvSpPr/>
          <p:nvPr/>
        </p:nvSpPr>
        <p:spPr>
          <a:xfrm>
            <a:off x="2053970" y="5384800"/>
            <a:ext cx="115189" cy="115188"/>
          </a:xfrm>
          <a:custGeom>
            <a:avLst/>
            <a:gdLst/>
            <a:ahLst/>
            <a:cxnLst/>
            <a:rect l="0" t="0" r="0" b="0"/>
            <a:pathLst>
              <a:path w="181" h="181">
                <a:moveTo>
                  <a:pt x="20" y="20"/>
                </a:moveTo>
                <a:cubicBezTo>
                  <a:pt x="98" y="20"/>
                  <a:pt x="161" y="83"/>
                  <a:pt x="161" y="161"/>
                </a:cubicBezTo>
              </a:path>
            </a:pathLst>
          </a:custGeom>
          <a:noFill/>
          <a:ln w="25400" cap="flat">
            <a:round/>
          </a:ln>
        </p:spPr>
        <p:txBody>
          <a:bodyPr rtlCol="0"/>
          <a:lstStyle/>
          <a:p>
            <a:pPr algn="ctr"/>
            <a:endParaRPr lang="zh-CN" altLang="en-US"/>
          </a:p>
        </p:txBody>
      </p:sp>
      <p:sp>
        <p:nvSpPr>
          <p:cNvPr id="42" name="path"/>
          <p:cNvSpPr/>
          <p:nvPr/>
        </p:nvSpPr>
        <p:spPr>
          <a:xfrm>
            <a:off x="2048891" y="3764279"/>
            <a:ext cx="115188" cy="115189"/>
          </a:xfrm>
          <a:custGeom>
            <a:avLst/>
            <a:gdLst/>
            <a:ahLst/>
            <a:cxnLst/>
            <a:rect l="0" t="0" r="0" b="0"/>
            <a:pathLst>
              <a:path w="181" h="181">
                <a:moveTo>
                  <a:pt x="20" y="20"/>
                </a:moveTo>
                <a:cubicBezTo>
                  <a:pt x="98" y="20"/>
                  <a:pt x="161" y="83"/>
                  <a:pt x="161" y="161"/>
                </a:cubicBezTo>
              </a:path>
            </a:pathLst>
          </a:custGeom>
          <a:noFill/>
          <a:ln w="25400" cap="flat">
            <a:round/>
          </a:ln>
        </p:spPr>
        <p:txBody>
          <a:bodyPr rtlCol="0"/>
          <a:lstStyle/>
          <a:p>
            <a:pPr algn="ctr"/>
            <a:endParaRPr lang="zh-CN" altLang="en-US"/>
          </a:p>
        </p:txBody>
      </p:sp>
      <p:sp>
        <p:nvSpPr>
          <p:cNvPr id="43" name="path"/>
          <p:cNvSpPr/>
          <p:nvPr/>
        </p:nvSpPr>
        <p:spPr>
          <a:xfrm>
            <a:off x="2053970" y="2123440"/>
            <a:ext cx="115189" cy="115188"/>
          </a:xfrm>
          <a:custGeom>
            <a:avLst/>
            <a:gdLst/>
            <a:ahLst/>
            <a:cxnLst/>
            <a:rect l="0" t="0" r="0" b="0"/>
            <a:pathLst>
              <a:path w="181" h="181">
                <a:moveTo>
                  <a:pt x="20" y="20"/>
                </a:moveTo>
                <a:cubicBezTo>
                  <a:pt x="98" y="20"/>
                  <a:pt x="161" y="83"/>
                  <a:pt x="161" y="161"/>
                </a:cubicBezTo>
              </a:path>
            </a:pathLst>
          </a:custGeom>
          <a:noFill/>
          <a:ln w="25400" cap="flat">
            <a:round/>
          </a:ln>
        </p:spPr>
        <p:txBody>
          <a:bodyPr rtlCol="0"/>
          <a:lstStyle/>
          <a:p>
            <a:pPr algn="ctr"/>
            <a:endParaRPr lang="zh-CN" altLang="en-US"/>
          </a:p>
        </p:txBody>
      </p:sp>
      <p:sp>
        <p:nvSpPr>
          <p:cNvPr id="44" name="path"/>
          <p:cNvSpPr/>
          <p:nvPr/>
        </p:nvSpPr>
        <p:spPr>
          <a:xfrm>
            <a:off x="2053970" y="5833529"/>
            <a:ext cx="115189" cy="115150"/>
          </a:xfrm>
          <a:custGeom>
            <a:avLst/>
            <a:gdLst/>
            <a:ahLst/>
            <a:cxnLst/>
            <a:rect l="0" t="0" r="0" b="0"/>
            <a:pathLst>
              <a:path w="181" h="181">
                <a:moveTo>
                  <a:pt x="161" y="20"/>
                </a:moveTo>
                <a:cubicBezTo>
                  <a:pt x="161" y="98"/>
                  <a:pt x="98" y="161"/>
                  <a:pt x="20" y="161"/>
                </a:cubicBezTo>
              </a:path>
            </a:pathLst>
          </a:custGeom>
          <a:noFill/>
          <a:ln w="25400" cap="flat">
            <a:round/>
          </a:ln>
        </p:spPr>
        <p:txBody>
          <a:bodyPr rtlCol="0"/>
          <a:lstStyle/>
          <a:p>
            <a:pPr algn="ctr"/>
            <a:endParaRPr lang="zh-CN" altLang="en-US"/>
          </a:p>
        </p:txBody>
      </p:sp>
      <p:sp>
        <p:nvSpPr>
          <p:cNvPr id="47" name="rect"/>
          <p:cNvSpPr/>
          <p:nvPr/>
        </p:nvSpPr>
        <p:spPr>
          <a:xfrm>
            <a:off x="9443719" y="2440939"/>
            <a:ext cx="15239" cy="553720"/>
          </a:xfrm>
          <a:prstGeom prst="rect">
            <a:avLst/>
          </a:prstGeom>
          <a:solidFill>
            <a:srgbClr val="0050A6">
              <a:alpha val="100000"/>
            </a:srgbClr>
          </a:solidFill>
          <a:ln cap="flat">
            <a:miter lim="0"/>
          </a:ln>
        </p:spPr>
        <p:txBody>
          <a:bodyPr rtlCol="0"/>
          <a:lstStyle/>
          <a:p>
            <a:pPr algn="ctr"/>
            <a:endParaRPr lang="zh-CN" altLang="en-US"/>
          </a:p>
        </p:txBody>
      </p:sp>
      <p:graphicFrame>
        <p:nvGraphicFramePr>
          <p:cNvPr id="48" name="table 189"/>
          <p:cNvGraphicFramePr>
            <a:graphicFrameLocks noGrp="1"/>
          </p:cNvGraphicFramePr>
          <p:nvPr/>
        </p:nvGraphicFramePr>
        <p:xfrm>
          <a:off x="7462521" y="1890882"/>
          <a:ext cx="1981200" cy="1107440"/>
        </p:xfrm>
        <a:graphic>
          <a:graphicData uri="http://schemas.openxmlformats.org/drawingml/2006/table">
            <a:tbl>
              <a:tblPr/>
              <a:tblGrid>
                <a:gridCol w="1981200">
                  <a:extLst>
                    <a:ext uri="{9D8B030D-6E8A-4147-A177-3AD203B41FA5}">
                      <a16:colId xmlns:a16="http://schemas.microsoft.com/office/drawing/2014/main" val="20000"/>
                    </a:ext>
                  </a:extLst>
                </a:gridCol>
              </a:tblGrid>
              <a:tr h="546100">
                <a:tc>
                  <a:txBody>
                    <a:bodyPr/>
                    <a:lstStyle/>
                    <a:p>
                      <a:pPr algn="l" rtl="0" eaLnBrk="0">
                        <a:lnSpc>
                          <a:spcPct val="105000"/>
                        </a:lnSpc>
                      </a:pPr>
                      <a:endParaRPr lang="en-US" altLang="en-US" sz="1000" dirty="0"/>
                    </a:p>
                    <a:p>
                      <a:pPr algn="l" rtl="0" eaLnBrk="0">
                        <a:lnSpc>
                          <a:spcPct val="10000"/>
                        </a:lnSpc>
                      </a:pPr>
                      <a:endParaRPr lang="en-US" altLang="en-US" sz="100" dirty="0"/>
                    </a:p>
                    <a:p>
                      <a:pPr marL="511175" algn="l" rtl="0" eaLnBrk="0">
                        <a:lnSpc>
                          <a:spcPct val="98000"/>
                        </a:lnSpc>
                      </a:pPr>
                      <a:r>
                        <a:rPr lang="zh-CN" altLang="en-US" sz="1900" spc="10" dirty="0">
                          <a:solidFill>
                            <a:srgbClr val="FFFFFF">
                              <a:alpha val="100000"/>
                            </a:srgbClr>
                          </a:solidFill>
                          <a:latin typeface="微软雅黑" panose="020B0503020204020204" pitchFamily="34" charset="-122"/>
                          <a:ea typeface="微软雅黑" panose="020B0503020204020204" pitchFamily="34" charset="-122"/>
                        </a:rPr>
                        <a:t>恶意欺诈</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61340">
                <a:tc>
                  <a:txBody>
                    <a:bodyPr/>
                    <a:lstStyle/>
                    <a:p>
                      <a:pPr algn="l" rtl="0" eaLnBrk="0">
                        <a:lnSpc>
                          <a:spcPct val="108000"/>
                        </a:lnSpc>
                      </a:pPr>
                      <a:endParaRPr lang="en-US" altLang="en-US" sz="300" dirty="0"/>
                    </a:p>
                    <a:p>
                      <a:pPr marL="118110" algn="l" rtl="0" eaLnBrk="0">
                        <a:lnSpc>
                          <a:spcPct val="89000"/>
                        </a:lnSpc>
                        <a:spcBef>
                          <a:spcPts val="0"/>
                        </a:spcBef>
                      </a:pPr>
                      <a:r>
                        <a:rPr lang="zh-CN" altLang="en-US" sz="1200" spc="-60" dirty="0">
                          <a:solidFill>
                            <a:srgbClr val="1F1F1F">
                              <a:alpha val="100000"/>
                            </a:srgbClr>
                          </a:solidFill>
                          <a:latin typeface="微软雅黑" panose="020B0503020204020204" pitchFamily="34" charset="-122"/>
                          <a:ea typeface="微软雅黑" panose="020B0503020204020204" pitchFamily="34" charset="-122"/>
                        </a:rPr>
                        <a:t>伪造虚假的个人资料</a:t>
                      </a:r>
                      <a:r>
                        <a:rPr lang="en-US" altLang="zh-CN" sz="1200" spc="-60" dirty="0">
                          <a:solidFill>
                            <a:srgbClr val="1F1F1F">
                              <a:alpha val="100000"/>
                            </a:srgbClr>
                          </a:solidFill>
                          <a:latin typeface="微软雅黑" panose="020B0503020204020204" pitchFamily="34" charset="-122"/>
                          <a:ea typeface="微软雅黑" panose="020B0503020204020204" pitchFamily="34" charset="-122"/>
                        </a:rPr>
                        <a:t>, </a:t>
                      </a:r>
                      <a:r>
                        <a:rPr lang="zh-CN" altLang="en-US" sz="1200" spc="-60" dirty="0">
                          <a:solidFill>
                            <a:srgbClr val="1F1F1F">
                              <a:alpha val="100000"/>
                            </a:srgbClr>
                          </a:solidFill>
                          <a:latin typeface="微软雅黑" panose="020B0503020204020204" pitchFamily="34" charset="-122"/>
                          <a:ea typeface="微软雅黑" panose="020B0503020204020204" pitchFamily="34" charset="-122"/>
                        </a:rPr>
                        <a:t>恶意骗贷</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9" name="table 189"/>
          <p:cNvGraphicFramePr>
            <a:graphicFrameLocks noGrp="1"/>
          </p:cNvGraphicFramePr>
          <p:nvPr/>
        </p:nvGraphicFramePr>
        <p:xfrm>
          <a:off x="9535163" y="1899920"/>
          <a:ext cx="1981200" cy="1107440"/>
        </p:xfrm>
        <a:graphic>
          <a:graphicData uri="http://schemas.openxmlformats.org/drawingml/2006/table">
            <a:tbl>
              <a:tblPr/>
              <a:tblGrid>
                <a:gridCol w="1981200">
                  <a:extLst>
                    <a:ext uri="{9D8B030D-6E8A-4147-A177-3AD203B41FA5}">
                      <a16:colId xmlns:a16="http://schemas.microsoft.com/office/drawing/2014/main" val="20000"/>
                    </a:ext>
                  </a:extLst>
                </a:gridCol>
              </a:tblGrid>
              <a:tr h="546100">
                <a:tc>
                  <a:txBody>
                    <a:bodyPr/>
                    <a:lstStyle/>
                    <a:p>
                      <a:pPr algn="l" rtl="0" eaLnBrk="0">
                        <a:lnSpc>
                          <a:spcPct val="105000"/>
                        </a:lnSpc>
                      </a:pPr>
                      <a:endParaRPr lang="en-US" altLang="en-US" sz="1000" dirty="0"/>
                    </a:p>
                    <a:p>
                      <a:pPr algn="l" rtl="0" eaLnBrk="0">
                        <a:lnSpc>
                          <a:spcPct val="10000"/>
                        </a:lnSpc>
                      </a:pPr>
                      <a:endParaRPr lang="en-US" altLang="en-US" sz="100" dirty="0"/>
                    </a:p>
                    <a:p>
                      <a:pPr marL="511175" algn="l" rtl="0" eaLnBrk="0">
                        <a:lnSpc>
                          <a:spcPct val="98000"/>
                        </a:lnSpc>
                      </a:pPr>
                      <a:r>
                        <a:rPr lang="zh-CN" altLang="en-US" sz="1900" spc="10" dirty="0">
                          <a:solidFill>
                            <a:srgbClr val="FFFFFF">
                              <a:alpha val="100000"/>
                            </a:srgbClr>
                          </a:solidFill>
                          <a:latin typeface="微软雅黑" panose="020B0503020204020204" pitchFamily="34" charset="-122"/>
                          <a:ea typeface="微软雅黑" panose="020B0503020204020204" pitchFamily="34" charset="-122"/>
                        </a:rPr>
                        <a:t>以贷养贷</a:t>
                      </a:r>
                      <a:endParaRPr lang="en-US" altLang="en-US" sz="1900" dirty="0"/>
                    </a:p>
                  </a:txBody>
                  <a:tcPr marL="0" marR="0" marT="0" marB="0">
                    <a:lnL>
                      <a:noFill/>
                    </a:lnL>
                    <a:lnR>
                      <a:noFill/>
                    </a:lnR>
                    <a:lnT>
                      <a:noFill/>
                    </a:lnT>
                    <a:lnB w="3175" cap="flat" cmpd="sng" algn="ctr">
                      <a:solidFill>
                        <a:srgbClr val="0050A6"/>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61340">
                <a:tc>
                  <a:txBody>
                    <a:bodyPr/>
                    <a:lstStyle/>
                    <a:p>
                      <a:pPr algn="l" rtl="0" eaLnBrk="0">
                        <a:lnSpc>
                          <a:spcPct val="108000"/>
                        </a:lnSpc>
                      </a:pPr>
                      <a:endParaRPr lang="en-US" altLang="en-US" sz="300" dirty="0"/>
                    </a:p>
                    <a:p>
                      <a:pPr marL="118110" algn="l" rtl="0" eaLnBrk="0">
                        <a:lnSpc>
                          <a:spcPct val="89000"/>
                        </a:lnSpc>
                        <a:spcBef>
                          <a:spcPts val="0"/>
                        </a:spcBef>
                      </a:pPr>
                      <a:r>
                        <a:rPr lang="zh-CN" altLang="en-US" sz="1200" dirty="0"/>
                        <a:t>拆东墙补西墙</a:t>
                      </a:r>
                      <a:r>
                        <a:rPr lang="en-US" altLang="zh-CN" sz="1200" dirty="0"/>
                        <a:t>, </a:t>
                      </a:r>
                      <a:r>
                        <a:rPr lang="zh-CN" altLang="en-US" sz="1200" dirty="0"/>
                        <a:t>靠借贷维持资金链</a:t>
                      </a:r>
                      <a:endParaRPr lang="en-US" altLang="en-US" sz="1200" dirty="0"/>
                    </a:p>
                  </a:txBody>
                  <a:tcPr marL="0" marR="0" marT="0" marB="0">
                    <a:lnL w="12700" cap="flat" cmpd="sng" algn="ctr">
                      <a:solidFill>
                        <a:srgbClr val="0050A6"/>
                      </a:solidFill>
                      <a:prstDash val="solid"/>
                      <a:round/>
                      <a:headEnd type="none" w="med" len="med"/>
                      <a:tailEnd type="none" w="med" len="med"/>
                    </a:lnL>
                    <a:lnR w="12700" cap="flat" cmpd="sng" algn="ctr">
                      <a:solidFill>
                        <a:srgbClr val="0050A6"/>
                      </a:solidFill>
                      <a:prstDash val="solid"/>
                      <a:round/>
                      <a:headEnd type="none" w="med" len="med"/>
                      <a:tailEnd type="none" w="med" len="med"/>
                    </a:lnR>
                    <a:lnT w="3175" cap="flat" cmpd="sng" algn="ctr">
                      <a:solidFill>
                        <a:srgbClr val="0050A6"/>
                      </a:solidFill>
                      <a:prstDash val="solid"/>
                      <a:round/>
                      <a:headEnd type="none" w="med" len="med"/>
                      <a:tailEnd type="none" w="med" len="med"/>
                    </a:lnT>
                    <a:lnB w="3175" cap="flat" cmpd="sng" algn="ctr">
                      <a:solidFill>
                        <a:srgbClr val="0050A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放款统计表</a:t>
            </a:r>
          </a:p>
        </p:txBody>
      </p:sp>
      <p:sp>
        <p:nvSpPr>
          <p:cNvPr id="6" name="文本框 5"/>
          <p:cNvSpPr txBox="1"/>
          <p:nvPr/>
        </p:nvSpPr>
        <p:spPr>
          <a:xfrm>
            <a:off x="710879" y="4289240"/>
            <a:ext cx="8035555" cy="923330"/>
          </a:xfrm>
          <a:prstGeom prst="rect">
            <a:avLst/>
          </a:prstGeom>
          <a:noFill/>
        </p:spPr>
        <p:txBody>
          <a:bodyPr wrap="square">
            <a:spAutoFit/>
          </a:bodyPr>
          <a:lstStyle/>
          <a:p>
            <a:r>
              <a:rPr lang="zh-CN" altLang="en-US" dirty="0"/>
              <a:t>统计每天放款的客户</a:t>
            </a:r>
            <a:r>
              <a:rPr lang="en-US" altLang="zh-CN" dirty="0"/>
              <a:t>, </a:t>
            </a:r>
            <a:r>
              <a:rPr lang="zh-CN" altLang="en-US" dirty="0"/>
              <a:t>有多少人是新客</a:t>
            </a:r>
            <a:r>
              <a:rPr lang="en-US" altLang="zh-CN" dirty="0"/>
              <a:t>, </a:t>
            </a:r>
            <a:r>
              <a:rPr lang="zh-CN" altLang="en-US" dirty="0"/>
              <a:t>多少人是老客</a:t>
            </a:r>
            <a:r>
              <a:rPr lang="en-US" altLang="zh-CN" dirty="0"/>
              <a:t>, </a:t>
            </a:r>
            <a:r>
              <a:rPr lang="zh-CN" altLang="en-US" dirty="0"/>
              <a:t>件均是多少</a:t>
            </a:r>
            <a:endParaRPr lang="en-US" altLang="zh-CN" dirty="0"/>
          </a:p>
          <a:p>
            <a:endParaRPr lang="en-US" altLang="zh-CN" dirty="0"/>
          </a:p>
          <a:p>
            <a:r>
              <a:rPr lang="zh-CN" altLang="en-US" dirty="0"/>
              <a:t>在通过率的报表基础上</a:t>
            </a:r>
            <a:r>
              <a:rPr lang="en-US" altLang="zh-CN" dirty="0"/>
              <a:t>, </a:t>
            </a:r>
            <a:r>
              <a:rPr lang="zh-CN" altLang="en-US" dirty="0"/>
              <a:t>直接更换主表为放款</a:t>
            </a:r>
            <a:r>
              <a:rPr lang="en-US" altLang="zh-CN" dirty="0" err="1"/>
              <a:t>loan_debt</a:t>
            </a:r>
            <a:r>
              <a:rPr lang="en-US" altLang="zh-CN" dirty="0"/>
              <a:t> </a:t>
            </a:r>
            <a:r>
              <a:rPr lang="zh-CN" altLang="en-US" dirty="0"/>
              <a:t>表即可</a:t>
            </a:r>
          </a:p>
        </p:txBody>
      </p:sp>
      <p:pic>
        <p:nvPicPr>
          <p:cNvPr id="5" name="图片 4" descr="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57" y="1457271"/>
            <a:ext cx="6086475" cy="2400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Vintage</a:t>
            </a:r>
            <a:r>
              <a:rPr kumimoji="1" lang="zh-CN" altLang="en-US" dirty="0">
                <a:solidFill>
                  <a:srgbClr val="404040"/>
                </a:solidFill>
              </a:rPr>
              <a:t>报表</a:t>
            </a:r>
          </a:p>
        </p:txBody>
      </p:sp>
      <p:sp>
        <p:nvSpPr>
          <p:cNvPr id="5" name="文本框 4"/>
          <p:cNvSpPr txBox="1"/>
          <p:nvPr/>
        </p:nvSpPr>
        <p:spPr>
          <a:xfrm>
            <a:off x="710880" y="1692320"/>
            <a:ext cx="10669424" cy="4247317"/>
          </a:xfrm>
          <a:prstGeom prst="rect">
            <a:avLst/>
          </a:prstGeom>
          <a:noFill/>
        </p:spPr>
        <p:txBody>
          <a:bodyPr wrap="square">
            <a:spAutoFit/>
          </a:bodyPr>
          <a:lstStyle/>
          <a:p>
            <a:r>
              <a:rPr lang="zh-CN" altLang="en-US" dirty="0"/>
              <a:t>逾期率：常用的逾期率指标有逾期天数和逾期区间两块，统计时可分合同笔数和合同金额</a:t>
            </a:r>
          </a:p>
          <a:p>
            <a:endParaRPr lang="zh-CN" altLang="en-US" dirty="0"/>
          </a:p>
          <a:p>
            <a:pPr marL="285750" indent="-285750">
              <a:buFont typeface="Wingdings" panose="05000000000000000000" pitchFamily="2" charset="2"/>
              <a:buChar char="l"/>
            </a:pPr>
            <a:r>
              <a:rPr lang="zh-CN" altLang="en-US" dirty="0"/>
              <a:t>逾期天数（N）：实际还款日（一直未还的话即为统计日期）与计划还款日的相差天数</a:t>
            </a:r>
          </a:p>
          <a:p>
            <a:endParaRPr lang="zh-CN" altLang="en-US" dirty="0"/>
          </a:p>
          <a:p>
            <a:pPr marL="285750" indent="-285750">
              <a:buFont typeface="Wingdings" panose="05000000000000000000" pitchFamily="2" charset="2"/>
              <a:buChar char="l"/>
            </a:pPr>
            <a:r>
              <a:rPr lang="zh-CN" altLang="en-US" dirty="0"/>
              <a:t>逾期区间（M）：客户的逾期月数，用C和Mn表示。C表示正常，Mn表示逾期n个月</a:t>
            </a:r>
            <a:endParaRPr lang="en-US" altLang="zh-CN" dirty="0"/>
          </a:p>
          <a:p>
            <a:pPr marL="742950" lvl="1" indent="-285750">
              <a:buFont typeface="Wingdings" panose="05000000000000000000" pitchFamily="2" charset="2"/>
              <a:buChar char="n"/>
            </a:pPr>
            <a:r>
              <a:rPr lang="zh-CN" altLang="en-US" dirty="0"/>
              <a:t>逾期一个月就是M1（1-30天），两个月就是M2（31-60天），以此类推</a:t>
            </a:r>
          </a:p>
          <a:p>
            <a:endParaRPr lang="zh-CN" altLang="en-US" dirty="0"/>
          </a:p>
          <a:p>
            <a:pPr marL="285750" indent="-285750">
              <a:buFont typeface="Wingdings" panose="05000000000000000000" pitchFamily="2" charset="2"/>
              <a:buChar char="l"/>
            </a:pPr>
            <a:r>
              <a:rPr lang="zh-CN" altLang="en-US" dirty="0"/>
              <a:t>逾期率（N） = 逾期N天的剩余本金/在贷剩余本金  </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逾期率(M) = 逾期M月的剩余本金/在贷剩余本金</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什么时候该看逾期天数的逾期率？什么时候又该看逾期区间的逾期率呢</a:t>
            </a:r>
            <a:r>
              <a:rPr lang="en-US" altLang="zh-CN" dirty="0"/>
              <a:t>?</a:t>
            </a:r>
          </a:p>
          <a:p>
            <a:pPr marL="285750" indent="-285750">
              <a:buFont typeface="Wingdings" panose="05000000000000000000" pitchFamily="2" charset="2"/>
              <a:buChar char="l"/>
            </a:pPr>
            <a:endParaRPr lang="en-US" altLang="zh-CN" dirty="0"/>
          </a:p>
          <a:p>
            <a:pPr marL="742950" lvl="1" indent="-285750">
              <a:buFont typeface="Wingdings" panose="05000000000000000000" pitchFamily="2" charset="2"/>
              <a:buChar char="n"/>
            </a:pPr>
            <a:r>
              <a:rPr lang="zh-CN" altLang="en-US" dirty="0"/>
              <a:t>一般新策略上线后，为了快速从贷后表现看出策略效果，会通过逾期</a:t>
            </a:r>
            <a:r>
              <a:rPr lang="en-US" altLang="zh-CN" dirty="0"/>
              <a:t>1</a:t>
            </a:r>
            <a:r>
              <a:rPr lang="zh-CN" altLang="en-US" dirty="0"/>
              <a:t>、</a:t>
            </a:r>
            <a:r>
              <a:rPr lang="en-US" altLang="zh-CN" dirty="0"/>
              <a:t>3</a:t>
            </a:r>
            <a:r>
              <a:rPr lang="zh-CN" altLang="en-US" dirty="0"/>
              <a:t>、</a:t>
            </a:r>
            <a:r>
              <a:rPr lang="en-US" altLang="zh-CN" dirty="0"/>
              <a:t>5</a:t>
            </a:r>
            <a:r>
              <a:rPr lang="zh-CN" altLang="en-US" dirty="0"/>
              <a:t>、</a:t>
            </a:r>
            <a:r>
              <a:rPr lang="en-US" altLang="zh-CN" dirty="0"/>
              <a:t>10</a:t>
            </a:r>
            <a:r>
              <a:rPr lang="zh-CN" altLang="en-US" dirty="0"/>
              <a:t>天等的逾期率；而在判断企业资产质量、催回率等指标大都是通过逾期区间的逾期率来看的。</a:t>
            </a: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Vintage</a:t>
            </a:r>
            <a:r>
              <a:rPr kumimoji="1" lang="zh-CN" altLang="en-US" dirty="0">
                <a:solidFill>
                  <a:srgbClr val="404040"/>
                </a:solidFill>
              </a:rPr>
              <a:t>报表</a:t>
            </a:r>
          </a:p>
        </p:txBody>
      </p:sp>
      <p:sp>
        <p:nvSpPr>
          <p:cNvPr id="8" name="文本框 7"/>
          <p:cNvSpPr txBox="1"/>
          <p:nvPr/>
        </p:nvSpPr>
        <p:spPr>
          <a:xfrm>
            <a:off x="710879" y="1644570"/>
            <a:ext cx="11086869" cy="3970318"/>
          </a:xfrm>
          <a:prstGeom prst="rect">
            <a:avLst/>
          </a:prstGeom>
          <a:noFill/>
        </p:spPr>
        <p:txBody>
          <a:bodyPr wrap="square">
            <a:spAutoFit/>
          </a:bodyPr>
          <a:lstStyle/>
          <a:p>
            <a:r>
              <a:rPr lang="zh-CN" altLang="en-US" dirty="0"/>
              <a:t>vintage这个词源于葡萄酒业，意思是葡萄酒的酿造年份。</a:t>
            </a:r>
          </a:p>
          <a:p>
            <a:endParaRPr lang="zh-CN" altLang="en-US" dirty="0"/>
          </a:p>
          <a:p>
            <a:pPr marL="285750" indent="-285750">
              <a:buFont typeface="Wingdings" panose="05000000000000000000" pitchFamily="2" charset="2"/>
              <a:buChar char="l"/>
            </a:pPr>
            <a:r>
              <a:rPr lang="zh-CN" altLang="en-US" dirty="0"/>
              <a:t>我们在比较放贷质量的时候，要按账龄（month of book，MOB  ）的长短同步对比，从而了解同一产品不同时期放款的资产质量情况。</a:t>
            </a:r>
          </a:p>
          <a:p>
            <a:endParaRPr lang="en-US" altLang="zh-CN" dirty="0"/>
          </a:p>
          <a:p>
            <a:pPr marL="285750" indent="-285750">
              <a:buFont typeface="Wingdings" panose="05000000000000000000" pitchFamily="2" charset="2"/>
              <a:buChar char="l"/>
            </a:pPr>
            <a:r>
              <a:rPr lang="zh-CN" altLang="en-US" dirty="0"/>
              <a:t>举例来说，今天是</a:t>
            </a:r>
            <a:r>
              <a:rPr lang="en-US" altLang="zh-CN" dirty="0"/>
              <a:t>2023</a:t>
            </a:r>
            <a:r>
              <a:rPr lang="zh-CN" altLang="en-US" dirty="0"/>
              <a:t>年</a:t>
            </a:r>
            <a:r>
              <a:rPr lang="en-US" altLang="zh-CN" dirty="0"/>
              <a:t>3</a:t>
            </a:r>
            <a:r>
              <a:rPr lang="zh-CN" altLang="en-US" dirty="0"/>
              <a:t>月</a:t>
            </a:r>
            <a:r>
              <a:rPr lang="en-US" altLang="zh-CN" dirty="0"/>
              <a:t>25</a:t>
            </a:r>
            <a:r>
              <a:rPr lang="zh-CN" altLang="en-US" dirty="0"/>
              <a:t>日，我们取今天贷款第一期到期的客户作为观察群体，观察他们今后</a:t>
            </a:r>
            <a:r>
              <a:rPr lang="en-US" altLang="zh-CN" dirty="0"/>
              <a:t>29</a:t>
            </a:r>
            <a:r>
              <a:rPr lang="zh-CN" altLang="en-US" dirty="0"/>
              <a:t>天的还款情况。如果你将将今天所有贷款到期的客户作为观察群体（里面有第一期到期的，也有第二期到期的，也有第三期到期的，等等），那么这个群体里面的客户就不是位于同一层面上了。</a:t>
            </a:r>
            <a:endParaRPr lang="en-US" altLang="zh-CN" dirty="0"/>
          </a:p>
          <a:p>
            <a:endParaRPr lang="zh-CN" altLang="en-US" dirty="0"/>
          </a:p>
          <a:p>
            <a:pPr marL="285750" indent="-285750">
              <a:buFont typeface="Wingdings" panose="05000000000000000000" pitchFamily="2" charset="2"/>
              <a:buChar char="l"/>
            </a:pPr>
            <a:r>
              <a:rPr lang="zh-CN" altLang="en-US" dirty="0"/>
              <a:t>到了下个月，</a:t>
            </a:r>
            <a:r>
              <a:rPr lang="en-US" altLang="zh-CN" dirty="0"/>
              <a:t>4</a:t>
            </a:r>
            <a:r>
              <a:rPr lang="zh-CN" altLang="en-US" dirty="0"/>
              <a:t>月</a:t>
            </a:r>
            <a:r>
              <a:rPr lang="en-US" altLang="zh-CN" dirty="0"/>
              <a:t>25</a:t>
            </a:r>
            <a:r>
              <a:rPr lang="zh-CN" altLang="en-US" dirty="0"/>
              <a:t>号，我们取</a:t>
            </a:r>
            <a:r>
              <a:rPr lang="en-US" altLang="zh-CN" dirty="0"/>
              <a:t>4</a:t>
            </a:r>
            <a:r>
              <a:rPr lang="zh-CN" altLang="en-US" dirty="0"/>
              <a:t>月</a:t>
            </a:r>
            <a:r>
              <a:rPr lang="en-US" altLang="zh-CN" dirty="0"/>
              <a:t>25</a:t>
            </a:r>
            <a:r>
              <a:rPr lang="zh-CN" altLang="en-US" dirty="0"/>
              <a:t>号贷款第一期到期的客户作为观察群体，观察他们之后</a:t>
            </a:r>
            <a:r>
              <a:rPr lang="en-US" altLang="zh-CN" dirty="0"/>
              <a:t>29</a:t>
            </a:r>
            <a:r>
              <a:rPr lang="zh-CN" altLang="en-US" dirty="0"/>
              <a:t>天的还款情况。这样你就可以比较</a:t>
            </a:r>
            <a:r>
              <a:rPr lang="en-US" altLang="zh-CN" dirty="0"/>
              <a:t>3</a:t>
            </a:r>
            <a:r>
              <a:rPr lang="zh-CN" altLang="en-US" dirty="0"/>
              <a:t>月</a:t>
            </a:r>
            <a:r>
              <a:rPr lang="en-US" altLang="zh-CN" dirty="0"/>
              <a:t>25</a:t>
            </a:r>
            <a:r>
              <a:rPr lang="zh-CN" altLang="en-US" dirty="0"/>
              <a:t>号的群体和</a:t>
            </a:r>
            <a:r>
              <a:rPr lang="en-US" altLang="zh-CN" dirty="0"/>
              <a:t>4</a:t>
            </a:r>
            <a:r>
              <a:rPr lang="zh-CN" altLang="en-US" dirty="0"/>
              <a:t>月</a:t>
            </a:r>
            <a:r>
              <a:rPr lang="en-US" altLang="zh-CN" dirty="0"/>
              <a:t>25</a:t>
            </a:r>
            <a:r>
              <a:rPr lang="zh-CN" altLang="en-US" dirty="0"/>
              <a:t>号的群体的还款情况差异</a:t>
            </a:r>
            <a:endParaRPr lang="en-US" altLang="zh-CN" dirty="0"/>
          </a:p>
          <a:p>
            <a:endParaRPr lang="zh-CN" altLang="en-US" dirty="0"/>
          </a:p>
          <a:p>
            <a:pPr marL="285750" indent="-285750">
              <a:buFont typeface="Wingdings" panose="05000000000000000000" pitchFamily="2" charset="2"/>
              <a:buChar char="l"/>
            </a:pPr>
            <a:r>
              <a:rPr lang="zh-CN" altLang="en-US" dirty="0"/>
              <a:t>如果</a:t>
            </a:r>
            <a:r>
              <a:rPr lang="en-US" altLang="zh-CN" dirty="0"/>
              <a:t>5</a:t>
            </a:r>
            <a:r>
              <a:rPr lang="zh-CN" altLang="en-US" dirty="0"/>
              <a:t>月</a:t>
            </a:r>
            <a:r>
              <a:rPr lang="en-US" altLang="zh-CN" dirty="0"/>
              <a:t>25</a:t>
            </a:r>
            <a:r>
              <a:rPr lang="zh-CN" altLang="en-US" dirty="0"/>
              <a:t>号的群体还款质量有显著性降低，那么你可能会审视一下你这一个月来的营销策略是否变宽松了，或者这一个月来国家政策有什么改动等等</a:t>
            </a: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en-US" altLang="zh-CN" dirty="0">
                <a:solidFill>
                  <a:srgbClr val="404040"/>
                </a:solidFill>
              </a:rPr>
              <a:t>Vintage</a:t>
            </a:r>
            <a:r>
              <a:rPr kumimoji="1" lang="zh-CN" altLang="en-US" dirty="0">
                <a:solidFill>
                  <a:srgbClr val="404040"/>
                </a:solidFill>
              </a:rPr>
              <a:t>报表</a:t>
            </a:r>
          </a:p>
        </p:txBody>
      </p:sp>
      <p:sp>
        <p:nvSpPr>
          <p:cNvPr id="8" name="文本框 7"/>
          <p:cNvSpPr txBox="1"/>
          <p:nvPr/>
        </p:nvSpPr>
        <p:spPr>
          <a:xfrm>
            <a:off x="710879" y="1457271"/>
            <a:ext cx="11086869" cy="5078313"/>
          </a:xfrm>
          <a:prstGeom prst="rect">
            <a:avLst/>
          </a:prstGeom>
          <a:noFill/>
        </p:spPr>
        <p:txBody>
          <a:bodyPr wrap="square">
            <a:spAutoFit/>
          </a:bodyPr>
          <a:lstStyle/>
          <a:p>
            <a:endParaRPr lang="en-US" altLang="zh-CN" dirty="0"/>
          </a:p>
          <a:p>
            <a:pPr marL="285750" indent="-285750">
              <a:buFont typeface="Wingdings" panose="05000000000000000000" pitchFamily="2" charset="2"/>
              <a:buChar char="l"/>
            </a:pPr>
            <a:r>
              <a:rPr lang="zh-CN" altLang="en-US" dirty="0"/>
              <a:t>举例来说，今天是</a:t>
            </a:r>
            <a:r>
              <a:rPr lang="en-US" altLang="zh-CN" dirty="0"/>
              <a:t>2023</a:t>
            </a:r>
            <a:r>
              <a:rPr lang="zh-CN" altLang="en-US" dirty="0"/>
              <a:t>年</a:t>
            </a:r>
            <a:r>
              <a:rPr lang="en-US" altLang="zh-CN" dirty="0"/>
              <a:t>3</a:t>
            </a:r>
            <a:r>
              <a:rPr lang="zh-CN" altLang="en-US" dirty="0"/>
              <a:t>月</a:t>
            </a:r>
            <a:r>
              <a:rPr lang="en-US" altLang="zh-CN" dirty="0"/>
              <a:t>25</a:t>
            </a:r>
            <a:r>
              <a:rPr lang="zh-CN" altLang="en-US" dirty="0"/>
              <a:t>日，我们取今天贷款第一期到期的客户作为观察群体，观察他们今后</a:t>
            </a:r>
            <a:r>
              <a:rPr lang="en-US" altLang="zh-CN" dirty="0"/>
              <a:t>29</a:t>
            </a:r>
            <a:r>
              <a:rPr lang="zh-CN" altLang="en-US" dirty="0"/>
              <a:t>天的还款情况。如果你将将今天所有贷款到期的客户作为观察群体（里面有第一期到期的，也有第二期到期的，也有第三期到期的，等等），那么这个群体里面的客户就不是位于同一层面上了。</a:t>
            </a:r>
            <a:endParaRPr lang="en-US" altLang="zh-CN" dirty="0"/>
          </a:p>
          <a:p>
            <a:endParaRPr lang="zh-CN" altLang="en-US" dirty="0"/>
          </a:p>
          <a:p>
            <a:pPr marL="285750" indent="-285750">
              <a:buFont typeface="Wingdings" panose="05000000000000000000" pitchFamily="2" charset="2"/>
              <a:buChar char="l"/>
            </a:pPr>
            <a:r>
              <a:rPr lang="zh-CN" altLang="en-US" dirty="0"/>
              <a:t>到了下个月，</a:t>
            </a:r>
            <a:r>
              <a:rPr lang="en-US" altLang="zh-CN" dirty="0"/>
              <a:t>4</a:t>
            </a:r>
            <a:r>
              <a:rPr lang="zh-CN" altLang="en-US" dirty="0"/>
              <a:t>月</a:t>
            </a:r>
            <a:r>
              <a:rPr lang="en-US" altLang="zh-CN" dirty="0"/>
              <a:t>25</a:t>
            </a:r>
            <a:r>
              <a:rPr lang="zh-CN" altLang="en-US" dirty="0"/>
              <a:t>号，我们取</a:t>
            </a:r>
            <a:r>
              <a:rPr lang="en-US" altLang="zh-CN" dirty="0"/>
              <a:t>4</a:t>
            </a:r>
            <a:r>
              <a:rPr lang="zh-CN" altLang="en-US" dirty="0"/>
              <a:t>月</a:t>
            </a:r>
            <a:r>
              <a:rPr lang="en-US" altLang="zh-CN" dirty="0"/>
              <a:t>25</a:t>
            </a:r>
            <a:r>
              <a:rPr lang="zh-CN" altLang="en-US" dirty="0"/>
              <a:t>号贷款第一期到期的客户作为观察群体，观察他们之后</a:t>
            </a:r>
            <a:r>
              <a:rPr lang="en-US" altLang="zh-CN" dirty="0"/>
              <a:t>29</a:t>
            </a:r>
            <a:r>
              <a:rPr lang="zh-CN" altLang="en-US" dirty="0"/>
              <a:t>天的还款情况。这样你就可以比较</a:t>
            </a:r>
            <a:r>
              <a:rPr lang="en-US" altLang="zh-CN" dirty="0"/>
              <a:t>3</a:t>
            </a:r>
            <a:r>
              <a:rPr lang="zh-CN" altLang="en-US" dirty="0"/>
              <a:t>月</a:t>
            </a:r>
            <a:r>
              <a:rPr lang="en-US" altLang="zh-CN" dirty="0"/>
              <a:t>25</a:t>
            </a:r>
            <a:r>
              <a:rPr lang="zh-CN" altLang="en-US" dirty="0"/>
              <a:t>号的群体和</a:t>
            </a:r>
            <a:r>
              <a:rPr lang="en-US" altLang="zh-CN" dirty="0"/>
              <a:t>4</a:t>
            </a:r>
            <a:r>
              <a:rPr lang="zh-CN" altLang="en-US" dirty="0"/>
              <a:t>月</a:t>
            </a:r>
            <a:r>
              <a:rPr lang="en-US" altLang="zh-CN" dirty="0"/>
              <a:t>25</a:t>
            </a:r>
            <a:r>
              <a:rPr lang="zh-CN" altLang="en-US" dirty="0"/>
              <a:t>号的群体的还款情况差异</a:t>
            </a:r>
            <a:endParaRPr lang="en-US" altLang="zh-CN" dirty="0"/>
          </a:p>
          <a:p>
            <a:endParaRPr lang="zh-CN" altLang="en-US" dirty="0"/>
          </a:p>
          <a:p>
            <a:pPr marL="285750" indent="-285750">
              <a:buFont typeface="Wingdings" panose="05000000000000000000" pitchFamily="2" charset="2"/>
              <a:buChar char="l"/>
            </a:pPr>
            <a:r>
              <a:rPr lang="zh-CN" altLang="en-US" dirty="0"/>
              <a:t>如果</a:t>
            </a:r>
            <a:r>
              <a:rPr lang="en-US" altLang="zh-CN" dirty="0"/>
              <a:t>5</a:t>
            </a:r>
            <a:r>
              <a:rPr lang="zh-CN" altLang="en-US" dirty="0"/>
              <a:t>月</a:t>
            </a:r>
            <a:r>
              <a:rPr lang="en-US" altLang="zh-CN" dirty="0"/>
              <a:t>25</a:t>
            </a:r>
            <a:r>
              <a:rPr lang="zh-CN" altLang="en-US" dirty="0"/>
              <a:t>号的群体还款质量有显著性降低，那么你可能会审视一下你这一个月来的营销策略是否变宽松了，或者这一个月来国家政策有什么改动等等</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a:t>vintage</a:t>
            </a:r>
            <a:r>
              <a:rPr lang="zh-CN" altLang="en-US" dirty="0"/>
              <a:t>将不同时期的数据拉平到同一时期比较，可以很直观地比较和反思不同时期公司的营销策略的效果。</a:t>
            </a:r>
            <a:endParaRPr lang="en-US" altLang="zh-CN" dirty="0"/>
          </a:p>
          <a:p>
            <a:pPr marL="285750" indent="-285750">
              <a:buFont typeface="Wingdings" panose="05000000000000000000" pitchFamily="2" charset="2"/>
              <a:buChar char="l"/>
            </a:pPr>
            <a:endParaRPr lang="zh-CN" altLang="en-US" dirty="0"/>
          </a:p>
        </p:txBody>
      </p:sp>
      <p:pic>
        <p:nvPicPr>
          <p:cNvPr id="3" name="图片 2"/>
          <p:cNvPicPr>
            <a:picLocks noChangeAspect="1"/>
          </p:cNvPicPr>
          <p:nvPr/>
        </p:nvPicPr>
        <p:blipFill>
          <a:blip r:embed="rId3"/>
          <a:stretch>
            <a:fillRect/>
          </a:stretch>
        </p:blipFill>
        <p:spPr>
          <a:xfrm>
            <a:off x="801932" y="4324172"/>
            <a:ext cx="10904762" cy="138095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催收报表</a:t>
            </a:r>
          </a:p>
        </p:txBody>
      </p:sp>
      <p:pic>
        <p:nvPicPr>
          <p:cNvPr id="5" name="图片 4" descr="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86" y="1571625"/>
            <a:ext cx="9782175" cy="18573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096389" y="1671587"/>
            <a:ext cx="6983315" cy="4511040"/>
          </a:xfrm>
        </p:spPr>
        <p:txBody>
          <a:bodyPr/>
          <a:lstStyle/>
          <a:p>
            <a:r>
              <a:rPr lang="zh-CN" altLang="en-US" dirty="0"/>
              <a:t>各阶段转化率该计算哪些阶段</a:t>
            </a:r>
            <a:r>
              <a:rPr lang="en-US" altLang="zh-CN" dirty="0"/>
              <a:t>?</a:t>
            </a:r>
          </a:p>
          <a:p>
            <a:pPr lvl="1"/>
            <a:r>
              <a:rPr lang="zh-CN" altLang="en-US" b="0" dirty="0"/>
              <a:t>注册→申请→通过→放款</a:t>
            </a:r>
            <a:r>
              <a:rPr lang="en-US" altLang="zh-CN" b="0" dirty="0"/>
              <a:t>(</a:t>
            </a:r>
            <a:r>
              <a:rPr lang="zh-CN" altLang="en-US" b="0" dirty="0"/>
              <a:t>首贷</a:t>
            </a:r>
            <a:r>
              <a:rPr lang="en-US" altLang="zh-CN" b="0" dirty="0"/>
              <a:t>)</a:t>
            </a:r>
            <a:endParaRPr lang="en-US" altLang="zh-CN" dirty="0"/>
          </a:p>
          <a:p>
            <a:r>
              <a:rPr lang="en-US" altLang="zh-CN" dirty="0"/>
              <a:t>Vintage</a:t>
            </a:r>
            <a:r>
              <a:rPr lang="zh-CN" altLang="en-US" dirty="0"/>
              <a:t>报表指什么</a:t>
            </a:r>
            <a:endParaRPr lang="en-US" altLang="zh-CN" dirty="0"/>
          </a:p>
          <a:p>
            <a:pPr lvl="1"/>
            <a:r>
              <a:rPr lang="zh-CN" altLang="en-US" dirty="0"/>
              <a:t>在比较放贷质量的时候，要按账龄（</a:t>
            </a:r>
            <a:r>
              <a:rPr lang="en-US" altLang="zh-CN" dirty="0"/>
              <a:t>month of book</a:t>
            </a:r>
            <a:r>
              <a:rPr lang="zh-CN" altLang="en-US" dirty="0"/>
              <a:t>，</a:t>
            </a:r>
            <a:r>
              <a:rPr lang="en-US" altLang="zh-CN" dirty="0"/>
              <a:t>MOB  </a:t>
            </a:r>
            <a:r>
              <a:rPr lang="zh-CN" altLang="en-US" dirty="0"/>
              <a:t>）的长短同步对比，从而了解同一产品不同时期放款的资产质量情况。</a:t>
            </a:r>
          </a:p>
          <a:p>
            <a:pPr lvl="1"/>
            <a:endParaRPr lang="en-US" altLang="zh-CN" dirty="0"/>
          </a:p>
          <a:p>
            <a:endParaRPr lang="en-US" altLang="zh-CN" dirty="0"/>
          </a:p>
          <a:p>
            <a:pPr lvl="1"/>
            <a:endParaRPr lang="en-US" altLang="zh-CN" b="0" dirty="0"/>
          </a:p>
          <a:p>
            <a:pPr lvl="1"/>
            <a:endParaRPr lang="zh-CN" altLang="en-US" dirty="0"/>
          </a:p>
          <a:p>
            <a:pPr lvl="1"/>
            <a:endParaRPr lang="en-US" altLang="zh-CN" dirty="0"/>
          </a:p>
          <a:p>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5"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练习课上的</a:t>
            </a:r>
            <a:r>
              <a:rPr lang="en-US" altLang="zh-CN" dirty="0"/>
              <a:t>SQL</a:t>
            </a:r>
            <a:r>
              <a:rPr lang="zh-CN" altLang="en-US" dirty="0"/>
              <a:t>报表</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金融风控相关业务介绍</a:t>
            </a:r>
            <a:endParaRPr lang="en-US" altLang="zh-CN" dirty="0"/>
          </a:p>
          <a:p>
            <a:r>
              <a:rPr lang="zh-CN" altLang="en-US" dirty="0"/>
              <a:t> 风控业务报表</a:t>
            </a:r>
            <a:endParaRPr lang="en-US" altLang="zh-CN" dirty="0"/>
          </a:p>
          <a:p>
            <a:r>
              <a:rPr lang="zh-CN" altLang="en-US" dirty="0">
                <a:solidFill>
                  <a:srgbClr val="AD2B26"/>
                </a:solidFill>
              </a:rPr>
              <a:t> 风控建模概述</a:t>
            </a:r>
          </a:p>
          <a:p>
            <a:r>
              <a:rPr lang="zh-CN" altLang="en-US" dirty="0"/>
              <a:t>金融风控特征工程</a:t>
            </a:r>
            <a:r>
              <a:rPr lang="en-US" altLang="zh-CN" dirty="0"/>
              <a:t>_</a:t>
            </a:r>
            <a:r>
              <a:rPr lang="zh-CN" altLang="en-US" dirty="0"/>
              <a:t>特征构造</a:t>
            </a:r>
          </a:p>
          <a:p>
            <a:r>
              <a:rPr lang="zh-CN" altLang="en-US" dirty="0"/>
              <a:t>金融风控特征工程</a:t>
            </a:r>
            <a:r>
              <a:rPr lang="en-US" altLang="zh-CN" dirty="0"/>
              <a:t>_</a:t>
            </a:r>
            <a:r>
              <a:rPr lang="zh-CN" altLang="en-US" dirty="0"/>
              <a:t>特征评估与筛选</a:t>
            </a:r>
          </a:p>
          <a:p>
            <a:r>
              <a:rPr lang="zh-CN" altLang="en-US" dirty="0"/>
              <a:t>机器学习评分卡</a:t>
            </a:r>
          </a:p>
          <a:p>
            <a:r>
              <a:rPr lang="zh-CN" altLang="en-US" dirty="0"/>
              <a:t>不均衡学习和异常检测</a:t>
            </a:r>
            <a:endParaRPr lang="en-US" altLang="zh-CN" dirty="0"/>
          </a:p>
          <a:p>
            <a:r>
              <a:rPr lang="zh-CN" altLang="en-US" dirty="0"/>
              <a:t>模型可解释性</a:t>
            </a:r>
            <a:endParaRPr lang="en-US" altLang="zh-CN" dirty="0"/>
          </a:p>
          <a:p>
            <a:r>
              <a:rPr lang="zh-CN" altLang="en-US" dirty="0"/>
              <a:t>拒绝推断</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976686" y="1334383"/>
            <a:ext cx="6298881" cy="3188208"/>
          </a:xfrm>
        </p:spPr>
        <p:txBody>
          <a:bodyPr/>
          <a:lstStyle/>
          <a:p>
            <a:endParaRPr lang="en-US" altLang="zh-CN" dirty="0">
              <a:solidFill>
                <a:srgbClr val="AD2B26"/>
              </a:solidFill>
            </a:endParaRPr>
          </a:p>
          <a:p>
            <a:r>
              <a:rPr lang="zh-CN" altLang="en-US" dirty="0"/>
              <a:t>知道信贷审批业务的基本流程</a:t>
            </a:r>
          </a:p>
          <a:p>
            <a:r>
              <a:rPr lang="zh-CN" altLang="en-US" dirty="0"/>
              <a:t>知道</a:t>
            </a:r>
            <a:r>
              <a:rPr lang="en-GB" altLang="zh-CN" dirty="0"/>
              <a:t>ABC</a:t>
            </a:r>
            <a:r>
              <a:rPr lang="zh-CN" altLang="en-US" dirty="0"/>
              <a:t>评分卡是什么，有什么区别</a:t>
            </a:r>
          </a:p>
          <a:p>
            <a:r>
              <a:rPr lang="zh-CN" altLang="en-US" dirty="0"/>
              <a:t>知道风控建模的流程</a:t>
            </a:r>
          </a:p>
          <a:p>
            <a:r>
              <a:rPr lang="zh-CN" altLang="en-US" dirty="0"/>
              <a:t>掌握评分卡模型正负样本定义方法</a:t>
            </a:r>
          </a:p>
          <a:p>
            <a:r>
              <a:rPr lang="zh-CN" altLang="en-US" dirty="0"/>
              <a:t>知道如何构建特征，如何评估特征</a:t>
            </a:r>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b="1" dirty="0">
                <a:solidFill>
                  <a:srgbClr val="404040"/>
                </a:solidFill>
                <a:ea typeface="阿里巴巴普惠体" panose="00020600040101010101" pitchFamily="18" charset="-122"/>
                <a:sym typeface="+mn-ea"/>
              </a:rPr>
              <a:t>互联网金融风控体系介绍</a:t>
            </a:r>
            <a:br>
              <a:rPr kumimoji="1" lang="zh-CN" altLang="en-US" b="1" dirty="0">
                <a:solidFill>
                  <a:srgbClr val="404040"/>
                </a:solidFill>
                <a:ea typeface="阿里巴巴普惠体" panose="00020600040101010101" pitchFamily="18" charset="-122"/>
                <a:sym typeface="+mn-ea"/>
              </a:rPr>
            </a:br>
            <a:endParaRPr kumimoji="1" lang="zh-CN" altLang="en-US" b="1" dirty="0">
              <a:solidFill>
                <a:srgbClr val="404040"/>
              </a:solidFill>
              <a:ea typeface="阿里巴巴普惠体" panose="00020600040101010101" pitchFamily="18" charset="-122"/>
              <a:sym typeface="+mn-ea"/>
            </a:endParaRPr>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749598" cy="1596939"/>
          </a:xfrm>
        </p:spPr>
        <p:txBody>
          <a:bodyPr/>
          <a:lstStyle/>
          <a:p>
            <a:pPr marL="276225" indent="-276225"/>
            <a:r>
              <a:rPr lang="zh-CN" altLang="en-US" dirty="0">
                <a:solidFill>
                  <a:srgbClr val="262626"/>
                </a:solidFill>
              </a:rPr>
              <a:t>风控业务主要针对这两类风险</a:t>
            </a:r>
          </a:p>
          <a:p>
            <a:pPr marL="359410" lvl="1" indent="0">
              <a:buNone/>
            </a:pPr>
            <a:r>
              <a:rPr lang="en-US" altLang="zh-CN" dirty="0">
                <a:solidFill>
                  <a:srgbClr val="262626"/>
                </a:solidFill>
              </a:rPr>
              <a:t>-</a:t>
            </a:r>
            <a:r>
              <a:rPr lang="zh-CN" altLang="en-US" dirty="0">
                <a:solidFill>
                  <a:srgbClr val="262626"/>
                </a:solidFill>
              </a:rPr>
              <a:t> 信用评分系统：针对信用风险</a:t>
            </a:r>
            <a:endParaRPr lang="en-US" altLang="zh-CN" dirty="0">
              <a:solidFill>
                <a:srgbClr val="262626"/>
              </a:solidFill>
            </a:endParaRPr>
          </a:p>
          <a:p>
            <a:pPr marL="359410" lvl="1" indent="0">
              <a:buNone/>
            </a:pPr>
            <a:r>
              <a:rPr lang="en-US" altLang="zh-CN" dirty="0">
                <a:solidFill>
                  <a:srgbClr val="262626"/>
                </a:solidFill>
              </a:rPr>
              <a:t>-</a:t>
            </a:r>
            <a:r>
              <a:rPr lang="zh-CN" altLang="en-US" dirty="0">
                <a:solidFill>
                  <a:srgbClr val="262626"/>
                </a:solidFill>
              </a:rPr>
              <a:t> 反欺诈系统：针对欺诈风险</a:t>
            </a:r>
          </a:p>
          <a:p>
            <a:pPr marL="359410" lvl="1" indent="0">
              <a:buNone/>
            </a:pPr>
            <a:endParaRPr lang="zh-CN" altLang="en-US" dirty="0"/>
          </a:p>
          <a:p>
            <a:endParaRPr kumimoji="1" lang="zh-CN" altLang="en-US" dirty="0"/>
          </a:p>
          <a:p>
            <a:endParaRPr kumimoji="1" lang="zh-CN" altLang="en-US" dirty="0"/>
          </a:p>
        </p:txBody>
      </p:sp>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信贷业务中的风险控制</a:t>
            </a:r>
          </a:p>
        </p:txBody>
      </p:sp>
      <p:pic>
        <p:nvPicPr>
          <p:cNvPr id="7" name="Picture 2" descr="支付宝芝麻分900以上都是什么人？_苹果手机_数码影音评测-中关村在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11" y="3115053"/>
            <a:ext cx="3890418" cy="31734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245" y="3115053"/>
            <a:ext cx="4574082" cy="31734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互联网金融风控体系主要由三大部分组成：</a:t>
            </a:r>
          </a:p>
        </p:txBody>
      </p:sp>
      <p:sp>
        <p:nvSpPr>
          <p:cNvPr id="6" name="文本框 5"/>
          <p:cNvSpPr txBox="1"/>
          <p:nvPr/>
        </p:nvSpPr>
        <p:spPr>
          <a:xfrm>
            <a:off x="890016" y="1524542"/>
            <a:ext cx="9360255" cy="197746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用户数据：用户基本信息、用户行为信息、用户授权信息、外部接入信息</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策略体系：反欺诈规则、准入规则、运营商规则、风险名单、网贷规则</a:t>
            </a: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en-US" altLang="zh-CN"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r>
              <a:rPr lang="zh-CN" altLang="en-US" sz="1600" dirty="0">
                <a:latin typeface="Alibaba PuHuiTi R" pitchFamily="18" charset="-122"/>
                <a:ea typeface="Alibaba PuHuiTi R" pitchFamily="18" charset="-122"/>
                <a:cs typeface="Alibaba PuHuiTi R" pitchFamily="18" charset="-122"/>
              </a:rPr>
              <a:t>机器学习模型：欺诈检测模型、准入模型、授信模型、风险定价、额度管理、流失预警、失联修复</a:t>
            </a: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marL="285750" indent="-285750">
              <a:buFont typeface="Wingdings" panose="05000000000000000000" pitchFamily="2" charset="2"/>
              <a:buChar char="l"/>
            </a:pPr>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用户数据：</a:t>
            </a:r>
          </a:p>
        </p:txBody>
      </p:sp>
      <p:sp>
        <p:nvSpPr>
          <p:cNvPr id="38" name="textbox 1"/>
          <p:cNvSpPr/>
          <p:nvPr/>
        </p:nvSpPr>
        <p:spPr>
          <a:xfrm>
            <a:off x="3279140" y="5316220"/>
            <a:ext cx="4652645" cy="1056639"/>
          </a:xfrm>
          <a:prstGeom prst="rect">
            <a:avLst/>
          </a:prstGeom>
        </p:spPr>
        <p:txBody>
          <a:bodyPr vert="horz" wrap="square" lIns="0" tIns="0" rIns="0" bIns="0"/>
          <a:lstStyle/>
          <a:p>
            <a:pPr algn="l" rtl="0" eaLnBrk="0">
              <a:lnSpc>
                <a:spcPct val="116000"/>
              </a:lnSpc>
            </a:pPr>
            <a:endParaRPr lang="en-US" altLang="en-US" sz="500" dirty="0"/>
          </a:p>
          <a:p>
            <a:pPr marL="444500" algn="l" rtl="0" eaLnBrk="0">
              <a:lnSpc>
                <a:spcPct val="100000"/>
              </a:lnSpc>
              <a:spcBef>
                <a:spcPts val="5"/>
              </a:spcBef>
              <a:tabLst>
                <a:tab pos="573405" algn="l"/>
              </a:tabLst>
            </a:pPr>
            <a:r>
              <a:rPr sz="2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进件申请信息    </a:t>
            </a:r>
            <a:r>
              <a:rPr sz="2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内部数据</a:t>
            </a:r>
            <a:endParaRPr lang="en-US" altLang="en-US" sz="2400" dirty="0"/>
          </a:p>
          <a:p>
            <a:pPr marL="444500" algn="l" rtl="0" eaLnBrk="0">
              <a:lnSpc>
                <a:spcPts val="3775"/>
              </a:lnSpc>
              <a:spcBef>
                <a:spcPts val="625"/>
              </a:spcBef>
              <a:tabLst>
                <a:tab pos="572135" algn="l"/>
              </a:tabLst>
            </a:pPr>
            <a:r>
              <a:rPr sz="2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400" spc="5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人行征信数据          三方</a:t>
            </a:r>
            <a:r>
              <a:rPr sz="2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a:t>
            </a:r>
            <a:r>
              <a:rPr sz="2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a:t>
            </a:r>
            <a:endParaRPr lang="en-US" altLang="en-US" sz="2400" dirty="0"/>
          </a:p>
        </p:txBody>
      </p:sp>
      <p:pic>
        <p:nvPicPr>
          <p:cNvPr id="39" name="picture 2"/>
          <p:cNvPicPr>
            <a:picLocks noChangeAspect="1"/>
          </p:cNvPicPr>
          <p:nvPr/>
        </p:nvPicPr>
        <p:blipFill>
          <a:blip r:embed="rId3"/>
          <a:stretch>
            <a:fillRect/>
          </a:stretch>
        </p:blipFill>
        <p:spPr>
          <a:xfrm rot="21600000">
            <a:off x="6013196" y="5908040"/>
            <a:ext cx="431799" cy="431800"/>
          </a:xfrm>
          <a:prstGeom prst="rect">
            <a:avLst/>
          </a:prstGeom>
        </p:spPr>
      </p:pic>
      <p:pic>
        <p:nvPicPr>
          <p:cNvPr id="40" name="picture 3"/>
          <p:cNvPicPr>
            <a:picLocks noChangeAspect="1"/>
          </p:cNvPicPr>
          <p:nvPr/>
        </p:nvPicPr>
        <p:blipFill>
          <a:blip r:embed="rId4"/>
          <a:stretch>
            <a:fillRect/>
          </a:stretch>
        </p:blipFill>
        <p:spPr>
          <a:xfrm rot="21600000">
            <a:off x="3291840" y="5928359"/>
            <a:ext cx="431799" cy="431800"/>
          </a:xfrm>
          <a:prstGeom prst="rect">
            <a:avLst/>
          </a:prstGeom>
        </p:spPr>
      </p:pic>
      <p:pic>
        <p:nvPicPr>
          <p:cNvPr id="41" name="picture 4"/>
          <p:cNvPicPr>
            <a:picLocks noChangeAspect="1"/>
          </p:cNvPicPr>
          <p:nvPr/>
        </p:nvPicPr>
        <p:blipFill>
          <a:blip r:embed="rId5"/>
          <a:stretch>
            <a:fillRect/>
          </a:stretch>
        </p:blipFill>
        <p:spPr>
          <a:xfrm rot="21600000">
            <a:off x="5990335" y="5328920"/>
            <a:ext cx="431799" cy="431800"/>
          </a:xfrm>
          <a:prstGeom prst="rect">
            <a:avLst/>
          </a:prstGeom>
        </p:spPr>
      </p:pic>
      <p:pic>
        <p:nvPicPr>
          <p:cNvPr id="42" name="picture 5"/>
          <p:cNvPicPr>
            <a:picLocks noChangeAspect="1"/>
          </p:cNvPicPr>
          <p:nvPr/>
        </p:nvPicPr>
        <p:blipFill>
          <a:blip r:embed="rId6"/>
          <a:stretch>
            <a:fillRect/>
          </a:stretch>
        </p:blipFill>
        <p:spPr>
          <a:xfrm rot="21600000">
            <a:off x="3291840" y="5344159"/>
            <a:ext cx="431799" cy="426720"/>
          </a:xfrm>
          <a:prstGeom prst="rect">
            <a:avLst/>
          </a:prstGeom>
        </p:spPr>
      </p:pic>
      <p:sp>
        <p:nvSpPr>
          <p:cNvPr id="43" name="textbox 6"/>
          <p:cNvSpPr/>
          <p:nvPr/>
        </p:nvSpPr>
        <p:spPr>
          <a:xfrm>
            <a:off x="3317240" y="1590040"/>
            <a:ext cx="2667000" cy="1682114"/>
          </a:xfrm>
          <a:prstGeom prst="rect">
            <a:avLst/>
          </a:prstGeom>
          <a:solidFill>
            <a:srgbClr val="628EE3"/>
          </a:solidFill>
        </p:spPr>
        <p:txBody>
          <a:bodyPr vert="horz" wrap="square" lIns="0" tIns="0" rIns="0" bIns="0"/>
          <a:lstStyle/>
          <a:p>
            <a:pPr algn="l" rtl="0" eaLnBrk="0">
              <a:lnSpc>
                <a:spcPct val="104000"/>
              </a:lnSpc>
            </a:pPr>
            <a:endParaRPr lang="en-US" altLang="en-US" sz="700" dirty="0"/>
          </a:p>
          <a:p>
            <a:pPr marL="108585" algn="l" rtl="0" eaLnBrk="0">
              <a:lnSpc>
                <a:spcPct val="89000"/>
              </a:lnSpc>
              <a:spcBef>
                <a:spcPts val="5"/>
              </a:spcBef>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设备环境数</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a:t>
            </a:r>
            <a:endParaRPr lang="en-US" altLang="en-US" sz="1400" dirty="0"/>
          </a:p>
          <a:p>
            <a:pPr marL="108585" algn="l" rtl="0" eaLnBrk="0">
              <a:lnSpc>
                <a:spcPts val="220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用户行为数</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a:t>
            </a:r>
            <a:endParaRPr lang="en-US" altLang="en-US" sz="1400" dirty="0"/>
          </a:p>
          <a:p>
            <a:pPr marL="108585" algn="l" rtl="0" eaLnBrk="0">
              <a:lnSpc>
                <a:spcPts val="216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人行征信报</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告</a:t>
            </a:r>
            <a:endParaRPr lang="en-US" altLang="en-US" sz="1400" dirty="0"/>
          </a:p>
          <a:p>
            <a:pPr marL="108585" algn="l" rtl="0" eaLnBrk="0">
              <a:lnSpc>
                <a:spcPts val="220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百行征信报</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告</a:t>
            </a:r>
            <a:endParaRPr lang="en-US" altLang="en-US" sz="1400" dirty="0"/>
          </a:p>
          <a:p>
            <a:pPr algn="l" rtl="0" eaLnBrk="0">
              <a:lnSpc>
                <a:spcPct val="104000"/>
              </a:lnSpc>
            </a:pPr>
            <a:endParaRPr lang="en-US" altLang="en-US" sz="700" dirty="0"/>
          </a:p>
          <a:p>
            <a:pPr algn="l" rtl="0" eaLnBrk="0">
              <a:lnSpc>
                <a:spcPct val="6000"/>
              </a:lnSpc>
            </a:pPr>
            <a:endParaRPr lang="en-US" altLang="en-US" sz="100" dirty="0"/>
          </a:p>
          <a:p>
            <a:pPr marL="108585" algn="l" rtl="0" eaLnBrk="0">
              <a:lnSpc>
                <a:spcPct val="7500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5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pic>
        <p:nvPicPr>
          <p:cNvPr id="44" name="picture 7"/>
          <p:cNvPicPr>
            <a:picLocks noChangeAspect="1"/>
          </p:cNvPicPr>
          <p:nvPr/>
        </p:nvPicPr>
        <p:blipFill>
          <a:blip r:embed="rId7"/>
          <a:stretch>
            <a:fillRect/>
          </a:stretch>
        </p:blipFill>
        <p:spPr>
          <a:xfrm rot="21600000">
            <a:off x="3425552" y="2837056"/>
            <a:ext cx="103166" cy="117599"/>
          </a:xfrm>
          <a:prstGeom prst="rect">
            <a:avLst/>
          </a:prstGeom>
        </p:spPr>
      </p:pic>
      <p:pic>
        <p:nvPicPr>
          <p:cNvPr id="45" name="picture 8"/>
          <p:cNvPicPr>
            <a:picLocks noChangeAspect="1"/>
          </p:cNvPicPr>
          <p:nvPr/>
        </p:nvPicPr>
        <p:blipFill>
          <a:blip r:embed="rId8"/>
          <a:stretch>
            <a:fillRect/>
          </a:stretch>
        </p:blipFill>
        <p:spPr>
          <a:xfrm rot="21600000">
            <a:off x="3425519" y="2562987"/>
            <a:ext cx="102946" cy="117347"/>
          </a:xfrm>
          <a:prstGeom prst="rect">
            <a:avLst/>
          </a:prstGeom>
        </p:spPr>
      </p:pic>
      <p:pic>
        <p:nvPicPr>
          <p:cNvPr id="46" name="picture 9"/>
          <p:cNvPicPr>
            <a:picLocks noChangeAspect="1"/>
          </p:cNvPicPr>
          <p:nvPr/>
        </p:nvPicPr>
        <p:blipFill>
          <a:blip r:embed="rId9"/>
          <a:stretch>
            <a:fillRect/>
          </a:stretch>
        </p:blipFill>
        <p:spPr>
          <a:xfrm rot="21600000">
            <a:off x="3425519" y="2283206"/>
            <a:ext cx="102946" cy="117347"/>
          </a:xfrm>
          <a:prstGeom prst="rect">
            <a:avLst/>
          </a:prstGeom>
        </p:spPr>
      </p:pic>
      <p:pic>
        <p:nvPicPr>
          <p:cNvPr id="47" name="picture 10"/>
          <p:cNvPicPr>
            <a:picLocks noChangeAspect="1"/>
          </p:cNvPicPr>
          <p:nvPr/>
        </p:nvPicPr>
        <p:blipFill>
          <a:blip r:embed="rId7"/>
          <a:stretch>
            <a:fillRect/>
          </a:stretch>
        </p:blipFill>
        <p:spPr>
          <a:xfrm rot="21600000">
            <a:off x="3425552" y="2008380"/>
            <a:ext cx="103166" cy="117599"/>
          </a:xfrm>
          <a:prstGeom prst="rect">
            <a:avLst/>
          </a:prstGeom>
        </p:spPr>
      </p:pic>
      <p:pic>
        <p:nvPicPr>
          <p:cNvPr id="48" name="picture 11"/>
          <p:cNvPicPr>
            <a:picLocks noChangeAspect="1"/>
          </p:cNvPicPr>
          <p:nvPr/>
        </p:nvPicPr>
        <p:blipFill>
          <a:blip r:embed="rId10"/>
          <a:stretch>
            <a:fillRect/>
          </a:stretch>
        </p:blipFill>
        <p:spPr>
          <a:xfrm rot="21600000">
            <a:off x="3425519" y="1729232"/>
            <a:ext cx="102946" cy="117347"/>
          </a:xfrm>
          <a:prstGeom prst="rect">
            <a:avLst/>
          </a:prstGeom>
        </p:spPr>
      </p:pic>
      <p:sp>
        <p:nvSpPr>
          <p:cNvPr id="49" name="textbox 12"/>
          <p:cNvSpPr/>
          <p:nvPr/>
        </p:nvSpPr>
        <p:spPr>
          <a:xfrm>
            <a:off x="8666480" y="1590040"/>
            <a:ext cx="2667000" cy="1682114"/>
          </a:xfrm>
          <a:prstGeom prst="rect">
            <a:avLst/>
          </a:prstGeom>
          <a:solidFill>
            <a:srgbClr val="FFC000"/>
          </a:solidFill>
        </p:spPr>
        <p:txBody>
          <a:bodyPr vert="horz" wrap="square" lIns="0" tIns="0" rIns="0" bIns="0"/>
          <a:lstStyle/>
          <a:p>
            <a:pPr algn="l" rtl="0" eaLnBrk="0">
              <a:lnSpc>
                <a:spcPct val="105000"/>
              </a:lnSpc>
            </a:pPr>
            <a:endParaRPr lang="en-US" altLang="en-US" sz="700" dirty="0"/>
          </a:p>
          <a:p>
            <a:pPr marL="107950" algn="l" rtl="0" eaLnBrk="0">
              <a:lnSpc>
                <a:spcPct val="89000"/>
              </a:lnSpc>
              <a:spcBef>
                <a:spcPts val="0"/>
              </a:spcBef>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黑</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名单</a:t>
            </a:r>
            <a:endParaRPr lang="en-US" altLang="en-US" sz="1400" dirty="0"/>
          </a:p>
          <a:p>
            <a:pPr marL="107950" algn="l" rtl="0" eaLnBrk="0">
              <a:lnSpc>
                <a:spcPts val="220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历史逾期数</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据</a:t>
            </a:r>
            <a:endParaRPr lang="en-US" altLang="en-US" sz="1400" dirty="0"/>
          </a:p>
          <a:p>
            <a:pPr marL="107950" algn="l" rtl="0" eaLnBrk="0">
              <a:lnSpc>
                <a:spcPts val="2160"/>
              </a:lnSpc>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多</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共债数据</a:t>
            </a:r>
            <a:endParaRPr lang="en-US" altLang="en-US" sz="1400" dirty="0"/>
          </a:p>
          <a:p>
            <a:pPr marL="107950" algn="l" rtl="0" eaLnBrk="0">
              <a:lnSpc>
                <a:spcPct val="97000"/>
              </a:lnSpc>
              <a:spcBef>
                <a:spcPts val="720"/>
              </a:spcBef>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银行流水/</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社保/公积金</a:t>
            </a:r>
            <a:endParaRPr lang="en-US" altLang="en-US" sz="1400" dirty="0"/>
          </a:p>
          <a:p>
            <a:pPr algn="l" rtl="0" eaLnBrk="0">
              <a:lnSpc>
                <a:spcPct val="102000"/>
              </a:lnSpc>
            </a:pPr>
            <a:endParaRPr lang="en-US" altLang="en-US" sz="600" dirty="0"/>
          </a:p>
          <a:p>
            <a:pPr marL="107950" algn="l" rtl="0" eaLnBrk="0">
              <a:lnSpc>
                <a:spcPct val="75000"/>
              </a:lnSpc>
              <a:spcBef>
                <a:spcPts val="5"/>
              </a:spcBef>
              <a:tabLst>
                <a:tab pos="210820"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5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pic>
        <p:nvPicPr>
          <p:cNvPr id="50" name="picture 13"/>
          <p:cNvPicPr>
            <a:picLocks noChangeAspect="1"/>
          </p:cNvPicPr>
          <p:nvPr/>
        </p:nvPicPr>
        <p:blipFill>
          <a:blip r:embed="rId11"/>
          <a:stretch>
            <a:fillRect/>
          </a:stretch>
        </p:blipFill>
        <p:spPr>
          <a:xfrm rot="21600000">
            <a:off x="8774379" y="2838322"/>
            <a:ext cx="102945" cy="117347"/>
          </a:xfrm>
          <a:prstGeom prst="rect">
            <a:avLst/>
          </a:prstGeom>
        </p:spPr>
      </p:pic>
      <p:pic>
        <p:nvPicPr>
          <p:cNvPr id="51" name="picture 14"/>
          <p:cNvPicPr>
            <a:picLocks noChangeAspect="1"/>
          </p:cNvPicPr>
          <p:nvPr/>
        </p:nvPicPr>
        <p:blipFill>
          <a:blip r:embed="rId12"/>
          <a:stretch>
            <a:fillRect/>
          </a:stretch>
        </p:blipFill>
        <p:spPr>
          <a:xfrm rot="21600000">
            <a:off x="8774379" y="2563622"/>
            <a:ext cx="102945" cy="117347"/>
          </a:xfrm>
          <a:prstGeom prst="rect">
            <a:avLst/>
          </a:prstGeom>
        </p:spPr>
      </p:pic>
      <p:pic>
        <p:nvPicPr>
          <p:cNvPr id="52" name="picture 15"/>
          <p:cNvPicPr>
            <a:picLocks noChangeAspect="1"/>
          </p:cNvPicPr>
          <p:nvPr/>
        </p:nvPicPr>
        <p:blipFill>
          <a:blip r:embed="rId13"/>
          <a:stretch>
            <a:fillRect/>
          </a:stretch>
        </p:blipFill>
        <p:spPr>
          <a:xfrm rot="21600000">
            <a:off x="8774411" y="2283716"/>
            <a:ext cx="103166" cy="117599"/>
          </a:xfrm>
          <a:prstGeom prst="rect">
            <a:avLst/>
          </a:prstGeom>
        </p:spPr>
      </p:pic>
      <p:pic>
        <p:nvPicPr>
          <p:cNvPr id="53" name="picture 16"/>
          <p:cNvPicPr>
            <a:picLocks noChangeAspect="1"/>
          </p:cNvPicPr>
          <p:nvPr/>
        </p:nvPicPr>
        <p:blipFill>
          <a:blip r:embed="rId11"/>
          <a:stretch>
            <a:fillRect/>
          </a:stretch>
        </p:blipFill>
        <p:spPr>
          <a:xfrm rot="21600000">
            <a:off x="8774379" y="2009648"/>
            <a:ext cx="102945" cy="117347"/>
          </a:xfrm>
          <a:prstGeom prst="rect">
            <a:avLst/>
          </a:prstGeom>
        </p:spPr>
      </p:pic>
      <p:pic>
        <p:nvPicPr>
          <p:cNvPr id="54" name="picture 17"/>
          <p:cNvPicPr>
            <a:picLocks noChangeAspect="1"/>
          </p:cNvPicPr>
          <p:nvPr/>
        </p:nvPicPr>
        <p:blipFill>
          <a:blip r:embed="rId14"/>
          <a:stretch>
            <a:fillRect/>
          </a:stretch>
        </p:blipFill>
        <p:spPr>
          <a:xfrm rot="21600000">
            <a:off x="8774379" y="1729867"/>
            <a:ext cx="102945" cy="117347"/>
          </a:xfrm>
          <a:prstGeom prst="rect">
            <a:avLst/>
          </a:prstGeom>
        </p:spPr>
      </p:pic>
      <p:sp>
        <p:nvSpPr>
          <p:cNvPr id="55" name="textbox 18"/>
          <p:cNvSpPr/>
          <p:nvPr/>
        </p:nvSpPr>
        <p:spPr>
          <a:xfrm>
            <a:off x="645159" y="1579880"/>
            <a:ext cx="2667000" cy="1682114"/>
          </a:xfrm>
          <a:prstGeom prst="rect">
            <a:avLst/>
          </a:prstGeom>
          <a:solidFill>
            <a:srgbClr val="47B6E7"/>
          </a:solidFill>
        </p:spPr>
        <p:txBody>
          <a:bodyPr vert="horz" wrap="square" lIns="0" tIns="0" rIns="0" bIns="0"/>
          <a:lstStyle/>
          <a:p>
            <a:pPr algn="l" rtl="0" eaLnBrk="0">
              <a:lnSpc>
                <a:spcPct val="103000"/>
              </a:lnSpc>
            </a:pPr>
            <a:endParaRPr lang="en-US" altLang="en-US" sz="700" dirty="0"/>
          </a:p>
          <a:p>
            <a:pPr marL="106045" algn="l" rtl="0" eaLnBrk="0">
              <a:lnSpc>
                <a:spcPct val="89000"/>
              </a:lnSpc>
              <a:spcBef>
                <a:spcPts val="5"/>
              </a:spcBef>
              <a:tabLst>
                <a:tab pos="20891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常</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住</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地址</a:t>
            </a:r>
            <a:endParaRPr lang="en-US" altLang="en-US" sz="1400" dirty="0"/>
          </a:p>
          <a:p>
            <a:pPr marL="106045" algn="l" rtl="0" eaLnBrk="0">
              <a:lnSpc>
                <a:spcPts val="2200"/>
              </a:lnSpc>
              <a:tabLst>
                <a:tab pos="20891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户</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籍地址</a:t>
            </a:r>
            <a:endParaRPr lang="en-US" altLang="en-US" sz="1400" dirty="0"/>
          </a:p>
          <a:p>
            <a:pPr marL="106045" algn="l" rtl="0" eaLnBrk="0">
              <a:lnSpc>
                <a:spcPts val="2160"/>
              </a:lnSpc>
              <a:tabLst>
                <a:tab pos="20891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作单位</a:t>
            </a:r>
            <a:endParaRPr lang="en-US" altLang="en-US" sz="1400" dirty="0"/>
          </a:p>
          <a:p>
            <a:pPr marL="106045" algn="l" rtl="0" eaLnBrk="0">
              <a:lnSpc>
                <a:spcPts val="2200"/>
              </a:lnSpc>
              <a:tabLst>
                <a:tab pos="20891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紧</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急联系人</a:t>
            </a:r>
            <a:endParaRPr lang="en-US" altLang="en-US" sz="1400" dirty="0"/>
          </a:p>
          <a:p>
            <a:pPr algn="l" rtl="0" eaLnBrk="0">
              <a:lnSpc>
                <a:spcPct val="105000"/>
              </a:lnSpc>
            </a:pPr>
            <a:endParaRPr lang="en-US" altLang="en-US" sz="700" dirty="0"/>
          </a:p>
          <a:p>
            <a:pPr marL="106045" algn="l" rtl="0" eaLnBrk="0">
              <a:lnSpc>
                <a:spcPct val="75000"/>
              </a:lnSpc>
              <a:spcBef>
                <a:spcPts val="0"/>
              </a:spcBef>
              <a:tabLst>
                <a:tab pos="20891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5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pic>
        <p:nvPicPr>
          <p:cNvPr id="56" name="picture 19"/>
          <p:cNvPicPr>
            <a:picLocks noChangeAspect="1"/>
          </p:cNvPicPr>
          <p:nvPr/>
        </p:nvPicPr>
        <p:blipFill>
          <a:blip r:embed="rId7"/>
          <a:stretch>
            <a:fillRect/>
          </a:stretch>
        </p:blipFill>
        <p:spPr>
          <a:xfrm rot="21600000">
            <a:off x="751249" y="2826260"/>
            <a:ext cx="103166" cy="117599"/>
          </a:xfrm>
          <a:prstGeom prst="rect">
            <a:avLst/>
          </a:prstGeom>
        </p:spPr>
      </p:pic>
      <p:pic>
        <p:nvPicPr>
          <p:cNvPr id="57" name="picture 20"/>
          <p:cNvPicPr>
            <a:picLocks noChangeAspect="1"/>
          </p:cNvPicPr>
          <p:nvPr/>
        </p:nvPicPr>
        <p:blipFill>
          <a:blip r:embed="rId7"/>
          <a:stretch>
            <a:fillRect/>
          </a:stretch>
        </p:blipFill>
        <p:spPr>
          <a:xfrm rot="21600000">
            <a:off x="751249" y="2551560"/>
            <a:ext cx="103166" cy="117599"/>
          </a:xfrm>
          <a:prstGeom prst="rect">
            <a:avLst/>
          </a:prstGeom>
        </p:spPr>
      </p:pic>
      <p:pic>
        <p:nvPicPr>
          <p:cNvPr id="58" name="picture 21"/>
          <p:cNvPicPr>
            <a:picLocks noChangeAspect="1"/>
          </p:cNvPicPr>
          <p:nvPr/>
        </p:nvPicPr>
        <p:blipFill>
          <a:blip r:embed="rId10"/>
          <a:stretch>
            <a:fillRect/>
          </a:stretch>
        </p:blipFill>
        <p:spPr>
          <a:xfrm rot="21600000">
            <a:off x="751217" y="2272411"/>
            <a:ext cx="102946" cy="117347"/>
          </a:xfrm>
          <a:prstGeom prst="rect">
            <a:avLst/>
          </a:prstGeom>
        </p:spPr>
      </p:pic>
      <p:pic>
        <p:nvPicPr>
          <p:cNvPr id="59" name="picture 22"/>
          <p:cNvPicPr>
            <a:picLocks noChangeAspect="1"/>
          </p:cNvPicPr>
          <p:nvPr/>
        </p:nvPicPr>
        <p:blipFill>
          <a:blip r:embed="rId7"/>
          <a:stretch>
            <a:fillRect/>
          </a:stretch>
        </p:blipFill>
        <p:spPr>
          <a:xfrm rot="21600000">
            <a:off x="751249" y="1997585"/>
            <a:ext cx="103166" cy="117599"/>
          </a:xfrm>
          <a:prstGeom prst="rect">
            <a:avLst/>
          </a:prstGeom>
        </p:spPr>
      </p:pic>
      <p:pic>
        <p:nvPicPr>
          <p:cNvPr id="60" name="picture 23"/>
          <p:cNvPicPr>
            <a:picLocks noChangeAspect="1"/>
          </p:cNvPicPr>
          <p:nvPr/>
        </p:nvPicPr>
        <p:blipFill>
          <a:blip r:embed="rId15"/>
          <a:stretch>
            <a:fillRect/>
          </a:stretch>
        </p:blipFill>
        <p:spPr>
          <a:xfrm rot="21600000">
            <a:off x="751249" y="1717804"/>
            <a:ext cx="103166" cy="117599"/>
          </a:xfrm>
          <a:prstGeom prst="rect">
            <a:avLst/>
          </a:prstGeom>
        </p:spPr>
      </p:pic>
      <p:sp>
        <p:nvSpPr>
          <p:cNvPr id="61" name="textbox 24"/>
          <p:cNvSpPr/>
          <p:nvPr/>
        </p:nvSpPr>
        <p:spPr>
          <a:xfrm>
            <a:off x="5989320" y="1590040"/>
            <a:ext cx="2667000" cy="1682114"/>
          </a:xfrm>
          <a:prstGeom prst="rect">
            <a:avLst/>
          </a:prstGeom>
          <a:solidFill>
            <a:srgbClr val="92D050"/>
          </a:solidFill>
        </p:spPr>
        <p:txBody>
          <a:bodyPr vert="horz" wrap="square" lIns="0" tIns="0" rIns="0" bIns="0"/>
          <a:lstStyle/>
          <a:p>
            <a:pPr algn="l" rtl="0" eaLnBrk="0">
              <a:lnSpc>
                <a:spcPct val="105000"/>
              </a:lnSpc>
            </a:pPr>
            <a:endParaRPr lang="en-US" altLang="en-US" sz="700" dirty="0"/>
          </a:p>
          <a:p>
            <a:pPr marL="111125" algn="l" rtl="0" eaLnBrk="0">
              <a:lnSpc>
                <a:spcPct val="89000"/>
              </a:lnSpc>
              <a:spcBef>
                <a:spcPts val="0"/>
              </a:spcBef>
              <a:tabLst>
                <a:tab pos="21272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司法涉诉</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信息</a:t>
            </a:r>
            <a:endParaRPr lang="en-US" altLang="en-US" sz="1400" dirty="0"/>
          </a:p>
          <a:p>
            <a:pPr marL="111125" algn="l" rtl="0" eaLnBrk="0">
              <a:lnSpc>
                <a:spcPts val="2200"/>
              </a:lnSpc>
              <a:tabLst>
                <a:tab pos="21272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被执行信</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400" dirty="0"/>
          </a:p>
          <a:p>
            <a:pPr marL="111125" algn="l" rtl="0" eaLnBrk="0">
              <a:lnSpc>
                <a:spcPts val="2160"/>
              </a:lnSpc>
              <a:tabLst>
                <a:tab pos="21399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欠</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税信息</a:t>
            </a:r>
            <a:endParaRPr lang="en-US" altLang="en-US" sz="1400" dirty="0"/>
          </a:p>
          <a:p>
            <a:pPr algn="l" rtl="0" eaLnBrk="0">
              <a:lnSpc>
                <a:spcPct val="109000"/>
              </a:lnSpc>
            </a:pPr>
            <a:endParaRPr lang="en-US" altLang="en-US" sz="700" dirty="0"/>
          </a:p>
          <a:p>
            <a:pPr marL="111125" algn="l" rtl="0" eaLnBrk="0">
              <a:lnSpc>
                <a:spcPct val="75000"/>
              </a:lnSpc>
              <a:spcBef>
                <a:spcPts val="5"/>
              </a:spcBef>
              <a:tabLst>
                <a:tab pos="212725" algn="l"/>
              </a:tabLst>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5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1400" dirty="0"/>
          </a:p>
        </p:txBody>
      </p:sp>
      <p:pic>
        <p:nvPicPr>
          <p:cNvPr id="62" name="picture 25"/>
          <p:cNvPicPr>
            <a:picLocks noChangeAspect="1"/>
          </p:cNvPicPr>
          <p:nvPr/>
        </p:nvPicPr>
        <p:blipFill>
          <a:blip r:embed="rId12"/>
          <a:stretch>
            <a:fillRect/>
          </a:stretch>
        </p:blipFill>
        <p:spPr>
          <a:xfrm rot="21600000">
            <a:off x="6100140" y="2563622"/>
            <a:ext cx="102946" cy="117347"/>
          </a:xfrm>
          <a:prstGeom prst="rect">
            <a:avLst/>
          </a:prstGeom>
        </p:spPr>
      </p:pic>
      <p:pic>
        <p:nvPicPr>
          <p:cNvPr id="63" name="picture 26"/>
          <p:cNvPicPr>
            <a:picLocks noChangeAspect="1"/>
          </p:cNvPicPr>
          <p:nvPr/>
        </p:nvPicPr>
        <p:blipFill>
          <a:blip r:embed="rId13"/>
          <a:stretch>
            <a:fillRect/>
          </a:stretch>
        </p:blipFill>
        <p:spPr>
          <a:xfrm rot="21600000">
            <a:off x="6100172" y="2283716"/>
            <a:ext cx="103166" cy="117599"/>
          </a:xfrm>
          <a:prstGeom prst="rect">
            <a:avLst/>
          </a:prstGeom>
        </p:spPr>
      </p:pic>
      <p:pic>
        <p:nvPicPr>
          <p:cNvPr id="64" name="picture 27"/>
          <p:cNvPicPr>
            <a:picLocks noChangeAspect="1"/>
          </p:cNvPicPr>
          <p:nvPr/>
        </p:nvPicPr>
        <p:blipFill>
          <a:blip r:embed="rId11"/>
          <a:stretch>
            <a:fillRect/>
          </a:stretch>
        </p:blipFill>
        <p:spPr>
          <a:xfrm rot="21600000">
            <a:off x="6100140" y="2009648"/>
            <a:ext cx="102946" cy="117347"/>
          </a:xfrm>
          <a:prstGeom prst="rect">
            <a:avLst/>
          </a:prstGeom>
        </p:spPr>
      </p:pic>
      <p:pic>
        <p:nvPicPr>
          <p:cNvPr id="65" name="picture 28"/>
          <p:cNvPicPr>
            <a:picLocks noChangeAspect="1"/>
          </p:cNvPicPr>
          <p:nvPr/>
        </p:nvPicPr>
        <p:blipFill>
          <a:blip r:embed="rId14"/>
          <a:stretch>
            <a:fillRect/>
          </a:stretch>
        </p:blipFill>
        <p:spPr>
          <a:xfrm rot="21600000">
            <a:off x="6100140" y="1729867"/>
            <a:ext cx="102946" cy="117347"/>
          </a:xfrm>
          <a:prstGeom prst="rect">
            <a:avLst/>
          </a:prstGeom>
        </p:spPr>
      </p:pic>
      <p:grpSp>
        <p:nvGrpSpPr>
          <p:cNvPr id="66" name="group 2"/>
          <p:cNvGrpSpPr/>
          <p:nvPr/>
        </p:nvGrpSpPr>
        <p:grpSpPr>
          <a:xfrm rot="21600000">
            <a:off x="655319" y="3672840"/>
            <a:ext cx="10688320" cy="340360"/>
            <a:chOff x="0" y="0"/>
            <a:chExt cx="10688320" cy="340360"/>
          </a:xfrm>
        </p:grpSpPr>
        <p:sp>
          <p:nvSpPr>
            <p:cNvPr id="67" name="path"/>
            <p:cNvSpPr/>
            <p:nvPr/>
          </p:nvSpPr>
          <p:spPr>
            <a:xfrm>
              <a:off x="0" y="0"/>
              <a:ext cx="2667000" cy="340360"/>
            </a:xfrm>
            <a:custGeom>
              <a:avLst/>
              <a:gdLst/>
              <a:ahLst/>
              <a:cxnLst/>
              <a:rect l="0" t="0" r="0" b="0"/>
              <a:pathLst>
                <a:path w="4200" h="536">
                  <a:moveTo>
                    <a:pt x="0" y="536"/>
                  </a:moveTo>
                  <a:lnTo>
                    <a:pt x="4200" y="536"/>
                  </a:lnTo>
                  <a:lnTo>
                    <a:pt x="4200" y="352"/>
                  </a:lnTo>
                  <a:lnTo>
                    <a:pt x="0" y="352"/>
                  </a:lnTo>
                  <a:lnTo>
                    <a:pt x="0" y="536"/>
                  </a:lnTo>
                  <a:close/>
                </a:path>
                <a:path w="4200" h="536">
                  <a:moveTo>
                    <a:pt x="1911" y="352"/>
                  </a:moveTo>
                  <a:lnTo>
                    <a:pt x="2100" y="0"/>
                  </a:lnTo>
                  <a:lnTo>
                    <a:pt x="2288" y="352"/>
                  </a:lnTo>
                  <a:lnTo>
                    <a:pt x="1911" y="352"/>
                  </a:lnTo>
                  <a:close/>
                </a:path>
              </a:pathLst>
            </a:custGeom>
            <a:solidFill>
              <a:srgbClr val="47B6E7">
                <a:alpha val="100000"/>
              </a:srgbClr>
            </a:solidFill>
            <a:ln cap="flat">
              <a:miter lim="0"/>
            </a:ln>
          </p:spPr>
          <p:txBody>
            <a:bodyPr rtlCol="0"/>
            <a:lstStyle/>
            <a:p>
              <a:pPr algn="ctr"/>
              <a:endParaRPr lang="zh-CN" altLang="en-US"/>
            </a:p>
          </p:txBody>
        </p:sp>
        <p:sp>
          <p:nvSpPr>
            <p:cNvPr id="68" name="path"/>
            <p:cNvSpPr/>
            <p:nvPr/>
          </p:nvSpPr>
          <p:spPr>
            <a:xfrm>
              <a:off x="2672079" y="0"/>
              <a:ext cx="2667000" cy="340360"/>
            </a:xfrm>
            <a:custGeom>
              <a:avLst/>
              <a:gdLst/>
              <a:ahLst/>
              <a:cxnLst/>
              <a:rect l="0" t="0" r="0" b="0"/>
              <a:pathLst>
                <a:path w="4200" h="536">
                  <a:moveTo>
                    <a:pt x="0" y="536"/>
                  </a:moveTo>
                  <a:lnTo>
                    <a:pt x="4200" y="536"/>
                  </a:lnTo>
                  <a:lnTo>
                    <a:pt x="4200" y="352"/>
                  </a:lnTo>
                  <a:lnTo>
                    <a:pt x="0" y="352"/>
                  </a:lnTo>
                  <a:lnTo>
                    <a:pt x="0" y="536"/>
                  </a:lnTo>
                  <a:close/>
                </a:path>
                <a:path w="4200" h="536">
                  <a:moveTo>
                    <a:pt x="1912" y="352"/>
                  </a:moveTo>
                  <a:lnTo>
                    <a:pt x="2100" y="0"/>
                  </a:lnTo>
                  <a:lnTo>
                    <a:pt x="2287" y="352"/>
                  </a:lnTo>
                  <a:lnTo>
                    <a:pt x="1912" y="352"/>
                  </a:lnTo>
                  <a:close/>
                </a:path>
              </a:pathLst>
            </a:custGeom>
            <a:solidFill>
              <a:srgbClr val="628EE3">
                <a:alpha val="100000"/>
              </a:srgbClr>
            </a:solidFill>
            <a:ln cap="flat">
              <a:miter lim="0"/>
            </a:ln>
          </p:spPr>
          <p:txBody>
            <a:bodyPr rtlCol="0"/>
            <a:lstStyle/>
            <a:p>
              <a:pPr algn="ctr"/>
              <a:endParaRPr lang="zh-CN" altLang="en-US"/>
            </a:p>
          </p:txBody>
        </p:sp>
        <p:sp>
          <p:nvSpPr>
            <p:cNvPr id="69" name="path"/>
            <p:cNvSpPr/>
            <p:nvPr/>
          </p:nvSpPr>
          <p:spPr>
            <a:xfrm>
              <a:off x="5349239" y="0"/>
              <a:ext cx="2667000" cy="340360"/>
            </a:xfrm>
            <a:custGeom>
              <a:avLst/>
              <a:gdLst/>
              <a:ahLst/>
              <a:cxnLst/>
              <a:rect l="0" t="0" r="0" b="0"/>
              <a:pathLst>
                <a:path w="4200" h="536">
                  <a:moveTo>
                    <a:pt x="0" y="536"/>
                  </a:moveTo>
                  <a:lnTo>
                    <a:pt x="4200" y="536"/>
                  </a:lnTo>
                  <a:lnTo>
                    <a:pt x="4200" y="352"/>
                  </a:lnTo>
                  <a:lnTo>
                    <a:pt x="0" y="352"/>
                  </a:lnTo>
                  <a:lnTo>
                    <a:pt x="0" y="536"/>
                  </a:lnTo>
                  <a:close/>
                </a:path>
                <a:path w="4200" h="536">
                  <a:moveTo>
                    <a:pt x="1912" y="352"/>
                  </a:moveTo>
                  <a:lnTo>
                    <a:pt x="2100" y="0"/>
                  </a:lnTo>
                  <a:lnTo>
                    <a:pt x="2288" y="352"/>
                  </a:lnTo>
                  <a:lnTo>
                    <a:pt x="1912" y="352"/>
                  </a:lnTo>
                  <a:close/>
                </a:path>
              </a:pathLst>
            </a:custGeom>
            <a:solidFill>
              <a:srgbClr val="92D050">
                <a:alpha val="100000"/>
              </a:srgbClr>
            </a:solidFill>
            <a:ln cap="flat">
              <a:miter lim="0"/>
            </a:ln>
          </p:spPr>
          <p:txBody>
            <a:bodyPr rtlCol="0"/>
            <a:lstStyle/>
            <a:p>
              <a:pPr algn="ctr"/>
              <a:endParaRPr lang="zh-CN" altLang="en-US"/>
            </a:p>
          </p:txBody>
        </p:sp>
        <p:sp>
          <p:nvSpPr>
            <p:cNvPr id="70" name="path"/>
            <p:cNvSpPr/>
            <p:nvPr/>
          </p:nvSpPr>
          <p:spPr>
            <a:xfrm>
              <a:off x="8021320" y="0"/>
              <a:ext cx="2667000" cy="340360"/>
            </a:xfrm>
            <a:custGeom>
              <a:avLst/>
              <a:gdLst/>
              <a:ahLst/>
              <a:cxnLst/>
              <a:rect l="0" t="0" r="0" b="0"/>
              <a:pathLst>
                <a:path w="4200" h="536">
                  <a:moveTo>
                    <a:pt x="0" y="536"/>
                  </a:moveTo>
                  <a:lnTo>
                    <a:pt x="4200" y="536"/>
                  </a:lnTo>
                  <a:lnTo>
                    <a:pt x="4200" y="352"/>
                  </a:lnTo>
                  <a:lnTo>
                    <a:pt x="0" y="352"/>
                  </a:lnTo>
                  <a:lnTo>
                    <a:pt x="0" y="536"/>
                  </a:lnTo>
                  <a:close/>
                </a:path>
                <a:path w="4200" h="536">
                  <a:moveTo>
                    <a:pt x="1911" y="352"/>
                  </a:moveTo>
                  <a:lnTo>
                    <a:pt x="2100" y="0"/>
                  </a:lnTo>
                  <a:lnTo>
                    <a:pt x="2287" y="352"/>
                  </a:lnTo>
                  <a:lnTo>
                    <a:pt x="1911" y="352"/>
                  </a:lnTo>
                  <a:close/>
                </a:path>
              </a:pathLst>
            </a:custGeom>
            <a:solidFill>
              <a:srgbClr val="FFC000">
                <a:alpha val="100000"/>
              </a:srgbClr>
            </a:solidFill>
            <a:ln cap="flat">
              <a:miter lim="0"/>
            </a:ln>
          </p:spPr>
          <p:txBody>
            <a:bodyPr rtlCol="0"/>
            <a:lstStyle/>
            <a:p>
              <a:pPr algn="ctr"/>
              <a:endParaRPr lang="zh-CN" altLang="en-US"/>
            </a:p>
          </p:txBody>
        </p:sp>
      </p:grpSp>
      <p:sp>
        <p:nvSpPr>
          <p:cNvPr id="71" name="textbox 33"/>
          <p:cNvSpPr/>
          <p:nvPr/>
        </p:nvSpPr>
        <p:spPr>
          <a:xfrm>
            <a:off x="1181475" y="4240120"/>
            <a:ext cx="9545955" cy="2921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7000"/>
              </a:lnSpc>
            </a:pPr>
            <a:r>
              <a:rPr sz="18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用户上传提交                    平台授权采集  </a:t>
            </a:r>
            <a:r>
              <a:rPr sz="18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公开渠道查询                   从第三方获取</a:t>
            </a:r>
            <a:endParaRPr lang="en-US" altLang="en-US" sz="1800" dirty="0"/>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用户数据：</a:t>
            </a:r>
          </a:p>
        </p:txBody>
      </p:sp>
      <p:pic>
        <p:nvPicPr>
          <p:cNvPr id="3" name="图片 2"/>
          <p:cNvPicPr>
            <a:picLocks noChangeAspect="1"/>
          </p:cNvPicPr>
          <p:nvPr/>
        </p:nvPicPr>
        <p:blipFill>
          <a:blip r:embed="rId3"/>
          <a:stretch>
            <a:fillRect/>
          </a:stretch>
        </p:blipFill>
        <p:spPr>
          <a:xfrm>
            <a:off x="1637673" y="1335024"/>
            <a:ext cx="8916653" cy="526491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特征库构建：</a:t>
            </a:r>
          </a:p>
        </p:txBody>
      </p:sp>
      <p:sp>
        <p:nvSpPr>
          <p:cNvPr id="5" name="文本框 4"/>
          <p:cNvSpPr txBox="1"/>
          <p:nvPr/>
        </p:nvSpPr>
        <p:spPr>
          <a:xfrm>
            <a:off x="731521" y="1457271"/>
            <a:ext cx="6132136" cy="369332"/>
          </a:xfrm>
          <a:prstGeom prst="rect">
            <a:avLst/>
          </a:prstGeom>
          <a:noFill/>
        </p:spPr>
        <p:txBody>
          <a:bodyPr wrap="square">
            <a:spAutoFit/>
          </a:bodyPr>
          <a:lstStyle/>
          <a:p>
            <a:r>
              <a:rPr lang="zh-CN" altLang="en-US" sz="1800" b="1" kern="0" dirty="0">
                <a:solidFill>
                  <a:srgbClr val="1F1F1F"/>
                </a:solidFill>
                <a:effectLst/>
                <a:latin typeface="MicrosoftYaHei-Bold"/>
              </a:rPr>
              <a:t>数据平台和特征库是实时联动的</a:t>
            </a:r>
            <a:endParaRPr lang="zh-CN" altLang="en-US" dirty="0"/>
          </a:p>
        </p:txBody>
      </p:sp>
      <p:sp>
        <p:nvSpPr>
          <p:cNvPr id="7" name="文本框 6"/>
          <p:cNvSpPr txBox="1"/>
          <p:nvPr/>
        </p:nvSpPr>
        <p:spPr>
          <a:xfrm>
            <a:off x="945036" y="1826603"/>
            <a:ext cx="8085841" cy="369332"/>
          </a:xfrm>
          <a:prstGeom prst="rect">
            <a:avLst/>
          </a:prstGeom>
          <a:noFill/>
        </p:spPr>
        <p:txBody>
          <a:bodyPr wrap="square">
            <a:spAutoFit/>
          </a:bodyPr>
          <a:lstStyle/>
          <a:p>
            <a:r>
              <a:rPr lang="en-US" altLang="zh-CN" sz="1800" kern="0" dirty="0">
                <a:solidFill>
                  <a:srgbClr val="1F1F1F"/>
                </a:solidFill>
                <a:effectLst/>
                <a:latin typeface="Arial" panose="020B0604020202020204" pitchFamily="34" charset="0"/>
              </a:rPr>
              <a:t>•</a:t>
            </a:r>
            <a:r>
              <a:rPr lang="zh-CN" altLang="en-US" sz="1800" kern="0" dirty="0">
                <a:solidFill>
                  <a:srgbClr val="1F1F1F"/>
                </a:solidFill>
                <a:effectLst/>
                <a:latin typeface="微软雅黑" panose="020B0503020204020204" pitchFamily="34" charset="-122"/>
                <a:ea typeface="微软雅黑" panose="020B0503020204020204" pitchFamily="34" charset="-122"/>
              </a:rPr>
              <a:t>数据平台可以根据特征库的变量体系需求进行数据产品的采集</a:t>
            </a:r>
            <a:endParaRPr lang="zh-CN" altLang="en-US" dirty="0"/>
          </a:p>
        </p:txBody>
      </p:sp>
      <p:sp>
        <p:nvSpPr>
          <p:cNvPr id="9" name="文本框 8"/>
          <p:cNvSpPr txBox="1"/>
          <p:nvPr/>
        </p:nvSpPr>
        <p:spPr>
          <a:xfrm>
            <a:off x="945035" y="2195935"/>
            <a:ext cx="9528143" cy="369332"/>
          </a:xfrm>
          <a:prstGeom prst="rect">
            <a:avLst/>
          </a:prstGeom>
          <a:noFill/>
        </p:spPr>
        <p:txBody>
          <a:bodyPr wrap="square">
            <a:spAutoFit/>
          </a:bodyPr>
          <a:lstStyle/>
          <a:p>
            <a:r>
              <a:rPr lang="en-US" altLang="zh-CN" sz="1800" kern="0" dirty="0">
                <a:solidFill>
                  <a:srgbClr val="1F1F1F"/>
                </a:solidFill>
                <a:effectLst/>
                <a:latin typeface="Arial" panose="020B0604020202020204" pitchFamily="34" charset="0"/>
              </a:rPr>
              <a:t>•</a:t>
            </a:r>
            <a:r>
              <a:rPr lang="zh-CN" altLang="en-US" sz="1800" kern="0" dirty="0">
                <a:solidFill>
                  <a:srgbClr val="1F1F1F"/>
                </a:solidFill>
                <a:effectLst/>
                <a:latin typeface="微软雅黑" panose="020B0503020204020204" pitchFamily="34" charset="-122"/>
                <a:ea typeface="微软雅黑" panose="020B0503020204020204" pitchFamily="34" charset="-122"/>
              </a:rPr>
              <a:t>特征库也可以根据数据平台可提供的数据维度进行变量衍生、特征库扩充</a:t>
            </a:r>
            <a:endParaRPr lang="zh-CN" altLang="en-US" dirty="0"/>
          </a:p>
        </p:txBody>
      </p:sp>
      <p:sp>
        <p:nvSpPr>
          <p:cNvPr id="11" name="文本框 10"/>
          <p:cNvSpPr txBox="1"/>
          <p:nvPr/>
        </p:nvSpPr>
        <p:spPr>
          <a:xfrm>
            <a:off x="731521" y="2751892"/>
            <a:ext cx="11080265" cy="677108"/>
          </a:xfrm>
          <a:prstGeom prst="rect">
            <a:avLst/>
          </a:prstGeom>
          <a:noFill/>
        </p:spPr>
        <p:txBody>
          <a:bodyPr wrap="square">
            <a:spAutoFit/>
          </a:bodyPr>
          <a:lstStyle/>
          <a:p>
            <a:r>
              <a:rPr lang="zh-CN" altLang="en-US" sz="1800" b="1" kern="0" dirty="0">
                <a:solidFill>
                  <a:srgbClr val="1F1F1F"/>
                </a:solidFill>
                <a:effectLst/>
                <a:latin typeface="MicrosoftYaHei-Bold"/>
              </a:rPr>
              <a:t>特征库</a:t>
            </a:r>
            <a:r>
              <a:rPr lang="zh-CN" altLang="en-US" sz="1800" kern="0" dirty="0">
                <a:solidFill>
                  <a:srgbClr val="1F1F1F"/>
                </a:solidFill>
                <a:effectLst/>
                <a:latin typeface="微软雅黑" panose="020B0503020204020204" pitchFamily="34" charset="-122"/>
                <a:ea typeface="微软雅黑" panose="020B0503020204020204" pitchFamily="34" charset="-122"/>
              </a:rPr>
              <a:t>，正是用于衔接丰富的数据资源与具体业务场景，特征库构建的意义在于将采集到的原</a:t>
            </a:r>
            <a:endParaRPr lang="zh-CN" altLang="en-US" dirty="0"/>
          </a:p>
          <a:p>
            <a:r>
              <a:rPr lang="zh-CN" altLang="en-US" sz="2000" kern="0" dirty="0">
                <a:solidFill>
                  <a:srgbClr val="1F1F1F"/>
                </a:solidFill>
                <a:effectLst/>
                <a:latin typeface="微软雅黑" panose="020B0503020204020204" pitchFamily="34" charset="-122"/>
                <a:ea typeface="微软雅黑" panose="020B0503020204020204" pitchFamily="34" charset="-122"/>
              </a:rPr>
              <a:t>始数据赋予业务含义</a:t>
            </a:r>
            <a:endParaRPr lang="zh-CN" altLang="en-US" dirty="0"/>
          </a:p>
        </p:txBody>
      </p:sp>
      <p:sp>
        <p:nvSpPr>
          <p:cNvPr id="13" name="文本框 12"/>
          <p:cNvSpPr txBox="1"/>
          <p:nvPr/>
        </p:nvSpPr>
        <p:spPr>
          <a:xfrm>
            <a:off x="731521" y="3723355"/>
            <a:ext cx="11334788" cy="646972"/>
          </a:xfrm>
          <a:prstGeom prst="rect">
            <a:avLst/>
          </a:prstGeom>
          <a:noFill/>
        </p:spPr>
        <p:txBody>
          <a:bodyPr wrap="square">
            <a:spAutoFit/>
          </a:bodyPr>
          <a:lstStyle/>
          <a:p>
            <a:r>
              <a:rPr lang="zh-CN" altLang="en-US" sz="1800" kern="0" dirty="0">
                <a:solidFill>
                  <a:srgbClr val="1F1F1F"/>
                </a:solidFill>
                <a:effectLst/>
                <a:latin typeface="微软雅黑" panose="020B0503020204020204" pitchFamily="34" charset="-122"/>
                <a:ea typeface="微软雅黑" panose="020B0503020204020204" pitchFamily="34" charset="-122"/>
              </a:rPr>
              <a:t>特征库可以简单地理解为是一张具有业务逻辑含义的</a:t>
            </a:r>
            <a:r>
              <a:rPr lang="zh-CN" altLang="en-US" sz="1800" b="1" kern="0" dirty="0">
                <a:solidFill>
                  <a:srgbClr val="1F1F1F"/>
                </a:solidFill>
                <a:effectLst/>
                <a:latin typeface="MicrosoftYaHei-Bold"/>
              </a:rPr>
              <a:t>数据字典</a:t>
            </a:r>
            <a:r>
              <a:rPr lang="zh-CN" altLang="en-US" sz="1800" kern="0" dirty="0">
                <a:solidFill>
                  <a:srgbClr val="1F1F1F"/>
                </a:solidFill>
                <a:effectLst/>
                <a:latin typeface="微软雅黑" panose="020B0503020204020204" pitchFamily="34" charset="-122"/>
                <a:ea typeface="微软雅黑" panose="020B0503020204020204" pitchFamily="34" charset="-122"/>
              </a:rPr>
              <a:t>表格，根据特征库，可以将数据平台中非结构化</a:t>
            </a:r>
            <a:endParaRPr lang="zh-CN" altLang="en-US" dirty="0"/>
          </a:p>
          <a:p>
            <a:r>
              <a:rPr lang="zh-CN" altLang="en-US" sz="1800" kern="0" dirty="0">
                <a:solidFill>
                  <a:srgbClr val="1F1F1F"/>
                </a:solidFill>
                <a:effectLst/>
                <a:latin typeface="微软雅黑" panose="020B0503020204020204" pitchFamily="34" charset="-122"/>
                <a:ea typeface="微软雅黑" panose="020B0503020204020204" pitchFamily="34" charset="-122"/>
              </a:rPr>
              <a:t>数据标准化为能够表征风险水平的字段表</a:t>
            </a:r>
            <a:endParaRPr lang="zh-CN" altLang="en-US" dirty="0"/>
          </a:p>
        </p:txBody>
      </p:sp>
      <p:sp>
        <p:nvSpPr>
          <p:cNvPr id="15" name="文本框 14"/>
          <p:cNvSpPr txBox="1"/>
          <p:nvPr/>
        </p:nvSpPr>
        <p:spPr>
          <a:xfrm>
            <a:off x="3009507" y="3025771"/>
            <a:ext cx="6132136" cy="924292"/>
          </a:xfrm>
          <a:prstGeom prst="rect">
            <a:avLst/>
          </a:prstGeom>
          <a:noFill/>
        </p:spPr>
        <p:txBody>
          <a:bodyPr wrap="square">
            <a:spAutoFit/>
          </a:bodyPr>
          <a:lstStyle/>
          <a:p>
            <a:r>
              <a:rPr lang="zh-CN" altLang="en-US" sz="1800" kern="0" dirty="0">
                <a:solidFill>
                  <a:srgbClr val="1F1F1F"/>
                </a:solidFill>
                <a:effectLst/>
                <a:latin typeface="微软雅黑" panose="020B0503020204020204" pitchFamily="34" charset="-122"/>
                <a:ea typeface="微软雅黑" panose="020B0503020204020204" pitchFamily="34" charset="-122"/>
              </a:rPr>
              <a:t>特征库可以简单地理解为是一张具有业务逻辑含义的</a:t>
            </a:r>
            <a:r>
              <a:rPr lang="zh-CN" altLang="en-US" sz="1800" b="1" kern="0" dirty="0">
                <a:solidFill>
                  <a:srgbClr val="1F1F1F"/>
                </a:solidFill>
                <a:effectLst/>
                <a:latin typeface="MicrosoftYaHei-Bold"/>
              </a:rPr>
              <a:t>数据字典</a:t>
            </a:r>
            <a:r>
              <a:rPr lang="zh-CN" altLang="en-US" sz="1800" kern="0" dirty="0">
                <a:solidFill>
                  <a:srgbClr val="1F1F1F"/>
                </a:solidFill>
                <a:effectLst/>
                <a:latin typeface="微软雅黑" panose="020B0503020204020204" pitchFamily="34" charset="-122"/>
                <a:ea typeface="微软雅黑" panose="020B0503020204020204" pitchFamily="34" charset="-122"/>
              </a:rPr>
              <a:t>表格，根据特征库，可以将数据平台中非结构化</a:t>
            </a:r>
            <a:endParaRPr lang="zh-CN" altLang="en-US" dirty="0"/>
          </a:p>
          <a:p>
            <a:r>
              <a:rPr lang="zh-CN" altLang="en-US" sz="1800" kern="0" dirty="0">
                <a:solidFill>
                  <a:srgbClr val="1F1F1F"/>
                </a:solidFill>
                <a:effectLst/>
                <a:latin typeface="微软雅黑" panose="020B0503020204020204" pitchFamily="34" charset="-122"/>
                <a:ea typeface="微软雅黑" panose="020B0503020204020204" pitchFamily="34" charset="-122"/>
              </a:rPr>
              <a:t>数据标准化为能够表征风险水平的字段表</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特征库构建：</a:t>
            </a:r>
          </a:p>
        </p:txBody>
      </p:sp>
      <p:grpSp>
        <p:nvGrpSpPr>
          <p:cNvPr id="6" name="group 2"/>
          <p:cNvGrpSpPr/>
          <p:nvPr/>
        </p:nvGrpSpPr>
        <p:grpSpPr>
          <a:xfrm rot="21600000">
            <a:off x="706127" y="2253264"/>
            <a:ext cx="11005870" cy="3948023"/>
            <a:chOff x="0" y="0"/>
            <a:chExt cx="11005870" cy="3948023"/>
          </a:xfrm>
        </p:grpSpPr>
        <p:sp>
          <p:nvSpPr>
            <p:cNvPr id="8" name="path"/>
            <p:cNvSpPr/>
            <p:nvPr/>
          </p:nvSpPr>
          <p:spPr>
            <a:xfrm>
              <a:off x="0" y="0"/>
              <a:ext cx="11005870" cy="422338"/>
            </a:xfrm>
            <a:custGeom>
              <a:avLst/>
              <a:gdLst/>
              <a:ahLst/>
              <a:cxnLst/>
              <a:rect l="0" t="0" r="0" b="0"/>
              <a:pathLst>
                <a:path w="17332" h="665">
                  <a:moveTo>
                    <a:pt x="0" y="665"/>
                  </a:moveTo>
                  <a:lnTo>
                    <a:pt x="5035" y="665"/>
                  </a:lnTo>
                  <a:lnTo>
                    <a:pt x="5035" y="0"/>
                  </a:lnTo>
                  <a:lnTo>
                    <a:pt x="0" y="0"/>
                  </a:lnTo>
                  <a:lnTo>
                    <a:pt x="0" y="665"/>
                  </a:lnTo>
                  <a:close/>
                </a:path>
                <a:path w="17332" h="665">
                  <a:moveTo>
                    <a:pt x="5035" y="665"/>
                  </a:moveTo>
                  <a:lnTo>
                    <a:pt x="10550" y="665"/>
                  </a:lnTo>
                  <a:lnTo>
                    <a:pt x="10550" y="0"/>
                  </a:lnTo>
                  <a:lnTo>
                    <a:pt x="5035" y="0"/>
                  </a:lnTo>
                  <a:lnTo>
                    <a:pt x="5035" y="665"/>
                  </a:lnTo>
                  <a:close/>
                </a:path>
                <a:path w="17332" h="665">
                  <a:moveTo>
                    <a:pt x="10550" y="665"/>
                  </a:moveTo>
                  <a:lnTo>
                    <a:pt x="13845" y="665"/>
                  </a:lnTo>
                  <a:lnTo>
                    <a:pt x="13845" y="0"/>
                  </a:lnTo>
                  <a:lnTo>
                    <a:pt x="10550" y="0"/>
                  </a:lnTo>
                  <a:lnTo>
                    <a:pt x="10550" y="665"/>
                  </a:lnTo>
                  <a:close/>
                </a:path>
                <a:path w="17332" h="665">
                  <a:moveTo>
                    <a:pt x="13845" y="665"/>
                  </a:moveTo>
                  <a:lnTo>
                    <a:pt x="17332" y="665"/>
                  </a:lnTo>
                  <a:lnTo>
                    <a:pt x="17332" y="0"/>
                  </a:lnTo>
                  <a:lnTo>
                    <a:pt x="13845" y="0"/>
                  </a:lnTo>
                  <a:lnTo>
                    <a:pt x="13845" y="665"/>
                  </a:lnTo>
                  <a:close/>
                </a:path>
              </a:pathLst>
            </a:custGeom>
            <a:solidFill>
              <a:srgbClr val="9B1E11">
                <a:alpha val="100000"/>
              </a:srgbClr>
            </a:solidFill>
            <a:ln cap="flat">
              <a:miter lim="0"/>
            </a:ln>
          </p:spPr>
          <p:txBody>
            <a:bodyPr rtlCol="0"/>
            <a:lstStyle/>
            <a:p>
              <a:pPr algn="ctr"/>
              <a:endParaRPr lang="zh-CN" altLang="en-US"/>
            </a:p>
          </p:txBody>
        </p:sp>
        <p:sp>
          <p:nvSpPr>
            <p:cNvPr id="10" name="path"/>
            <p:cNvSpPr/>
            <p:nvPr/>
          </p:nvSpPr>
          <p:spPr>
            <a:xfrm>
              <a:off x="0" y="422351"/>
              <a:ext cx="11005870" cy="3525672"/>
            </a:xfrm>
            <a:custGeom>
              <a:avLst/>
              <a:gdLst/>
              <a:ahLst/>
              <a:cxnLst/>
              <a:rect l="0" t="0" r="0" b="0"/>
              <a:pathLst>
                <a:path w="17332" h="5552">
                  <a:moveTo>
                    <a:pt x="0" y="348"/>
                  </a:moveTo>
                  <a:lnTo>
                    <a:pt x="5035" y="348"/>
                  </a:lnTo>
                  <a:lnTo>
                    <a:pt x="5035" y="0"/>
                  </a:lnTo>
                  <a:lnTo>
                    <a:pt x="0" y="0"/>
                  </a:lnTo>
                  <a:lnTo>
                    <a:pt x="0" y="348"/>
                  </a:lnTo>
                  <a:close/>
                </a:path>
                <a:path w="17332" h="5552">
                  <a:moveTo>
                    <a:pt x="5035" y="348"/>
                  </a:moveTo>
                  <a:lnTo>
                    <a:pt x="10550" y="348"/>
                  </a:lnTo>
                  <a:lnTo>
                    <a:pt x="10550" y="0"/>
                  </a:lnTo>
                  <a:lnTo>
                    <a:pt x="5035" y="0"/>
                  </a:lnTo>
                  <a:lnTo>
                    <a:pt x="5035" y="348"/>
                  </a:lnTo>
                  <a:close/>
                </a:path>
                <a:path w="17332" h="5552">
                  <a:moveTo>
                    <a:pt x="10550" y="348"/>
                  </a:moveTo>
                  <a:lnTo>
                    <a:pt x="13845" y="348"/>
                  </a:lnTo>
                  <a:lnTo>
                    <a:pt x="13845" y="0"/>
                  </a:lnTo>
                  <a:lnTo>
                    <a:pt x="10550" y="0"/>
                  </a:lnTo>
                  <a:lnTo>
                    <a:pt x="10550" y="348"/>
                  </a:lnTo>
                  <a:close/>
                </a:path>
                <a:path w="17332" h="5552">
                  <a:moveTo>
                    <a:pt x="13845" y="348"/>
                  </a:moveTo>
                  <a:lnTo>
                    <a:pt x="17332" y="348"/>
                  </a:lnTo>
                  <a:lnTo>
                    <a:pt x="17332" y="0"/>
                  </a:lnTo>
                  <a:lnTo>
                    <a:pt x="13845" y="0"/>
                  </a:lnTo>
                  <a:lnTo>
                    <a:pt x="13845" y="348"/>
                  </a:lnTo>
                  <a:close/>
                </a:path>
                <a:path w="17332" h="5552">
                  <a:moveTo>
                    <a:pt x="0" y="696"/>
                  </a:moveTo>
                  <a:lnTo>
                    <a:pt x="5035" y="696"/>
                  </a:lnTo>
                  <a:lnTo>
                    <a:pt x="5035" y="348"/>
                  </a:lnTo>
                  <a:lnTo>
                    <a:pt x="0" y="348"/>
                  </a:lnTo>
                  <a:lnTo>
                    <a:pt x="0" y="696"/>
                  </a:lnTo>
                  <a:close/>
                </a:path>
                <a:path w="17332" h="5552">
                  <a:moveTo>
                    <a:pt x="5035" y="696"/>
                  </a:moveTo>
                  <a:lnTo>
                    <a:pt x="10550" y="696"/>
                  </a:lnTo>
                  <a:lnTo>
                    <a:pt x="10550" y="348"/>
                  </a:lnTo>
                  <a:lnTo>
                    <a:pt x="5035" y="348"/>
                  </a:lnTo>
                  <a:lnTo>
                    <a:pt x="5035" y="696"/>
                  </a:lnTo>
                  <a:close/>
                </a:path>
                <a:path w="17332" h="5552">
                  <a:moveTo>
                    <a:pt x="10550" y="696"/>
                  </a:moveTo>
                  <a:lnTo>
                    <a:pt x="13845" y="696"/>
                  </a:lnTo>
                  <a:lnTo>
                    <a:pt x="13845" y="348"/>
                  </a:lnTo>
                  <a:lnTo>
                    <a:pt x="10550" y="348"/>
                  </a:lnTo>
                  <a:lnTo>
                    <a:pt x="10550" y="696"/>
                  </a:lnTo>
                  <a:close/>
                </a:path>
                <a:path w="17332" h="5552">
                  <a:moveTo>
                    <a:pt x="13845" y="696"/>
                  </a:moveTo>
                  <a:lnTo>
                    <a:pt x="17332" y="696"/>
                  </a:lnTo>
                  <a:lnTo>
                    <a:pt x="17332" y="348"/>
                  </a:lnTo>
                  <a:lnTo>
                    <a:pt x="13845" y="348"/>
                  </a:lnTo>
                  <a:lnTo>
                    <a:pt x="13845" y="696"/>
                  </a:lnTo>
                  <a:close/>
                </a:path>
                <a:path w="17332" h="5552">
                  <a:moveTo>
                    <a:pt x="0" y="1044"/>
                  </a:moveTo>
                  <a:lnTo>
                    <a:pt x="5035" y="1044"/>
                  </a:lnTo>
                  <a:lnTo>
                    <a:pt x="5035" y="696"/>
                  </a:lnTo>
                  <a:lnTo>
                    <a:pt x="0" y="696"/>
                  </a:lnTo>
                  <a:lnTo>
                    <a:pt x="0" y="1044"/>
                  </a:lnTo>
                  <a:close/>
                </a:path>
                <a:path w="17332" h="5552">
                  <a:moveTo>
                    <a:pt x="5035" y="1044"/>
                  </a:moveTo>
                  <a:lnTo>
                    <a:pt x="10550" y="1044"/>
                  </a:lnTo>
                  <a:lnTo>
                    <a:pt x="10550" y="696"/>
                  </a:lnTo>
                  <a:lnTo>
                    <a:pt x="5035" y="696"/>
                  </a:lnTo>
                  <a:lnTo>
                    <a:pt x="5035" y="1044"/>
                  </a:lnTo>
                  <a:close/>
                </a:path>
                <a:path w="17332" h="5552">
                  <a:moveTo>
                    <a:pt x="10550" y="1044"/>
                  </a:moveTo>
                  <a:lnTo>
                    <a:pt x="13845" y="1044"/>
                  </a:lnTo>
                  <a:lnTo>
                    <a:pt x="13845" y="696"/>
                  </a:lnTo>
                  <a:lnTo>
                    <a:pt x="10550" y="696"/>
                  </a:lnTo>
                  <a:lnTo>
                    <a:pt x="10550" y="1044"/>
                  </a:lnTo>
                  <a:close/>
                </a:path>
                <a:path w="17332" h="5552">
                  <a:moveTo>
                    <a:pt x="13845" y="1044"/>
                  </a:moveTo>
                  <a:lnTo>
                    <a:pt x="17332" y="1044"/>
                  </a:lnTo>
                  <a:lnTo>
                    <a:pt x="17332" y="696"/>
                  </a:lnTo>
                  <a:lnTo>
                    <a:pt x="13845" y="696"/>
                  </a:lnTo>
                  <a:lnTo>
                    <a:pt x="13845" y="1044"/>
                  </a:lnTo>
                  <a:close/>
                </a:path>
                <a:path w="17332" h="5552">
                  <a:moveTo>
                    <a:pt x="0" y="1392"/>
                  </a:moveTo>
                  <a:lnTo>
                    <a:pt x="5035" y="1392"/>
                  </a:lnTo>
                  <a:lnTo>
                    <a:pt x="5035" y="1044"/>
                  </a:lnTo>
                  <a:lnTo>
                    <a:pt x="0" y="1044"/>
                  </a:lnTo>
                  <a:lnTo>
                    <a:pt x="0" y="1392"/>
                  </a:lnTo>
                  <a:close/>
                </a:path>
                <a:path w="17332" h="5552">
                  <a:moveTo>
                    <a:pt x="5035" y="1392"/>
                  </a:moveTo>
                  <a:lnTo>
                    <a:pt x="10550" y="1392"/>
                  </a:lnTo>
                  <a:lnTo>
                    <a:pt x="10550" y="1044"/>
                  </a:lnTo>
                  <a:lnTo>
                    <a:pt x="5035" y="1044"/>
                  </a:lnTo>
                  <a:lnTo>
                    <a:pt x="5035" y="1392"/>
                  </a:lnTo>
                  <a:close/>
                </a:path>
                <a:path w="17332" h="5552">
                  <a:moveTo>
                    <a:pt x="10550" y="1392"/>
                  </a:moveTo>
                  <a:lnTo>
                    <a:pt x="13845" y="1392"/>
                  </a:lnTo>
                  <a:lnTo>
                    <a:pt x="13845" y="1044"/>
                  </a:lnTo>
                  <a:lnTo>
                    <a:pt x="10550" y="1044"/>
                  </a:lnTo>
                  <a:lnTo>
                    <a:pt x="10550" y="1392"/>
                  </a:lnTo>
                  <a:close/>
                </a:path>
                <a:path w="17332" h="5552">
                  <a:moveTo>
                    <a:pt x="13845" y="1392"/>
                  </a:moveTo>
                  <a:lnTo>
                    <a:pt x="17332" y="1392"/>
                  </a:lnTo>
                  <a:lnTo>
                    <a:pt x="17332" y="1044"/>
                  </a:lnTo>
                  <a:lnTo>
                    <a:pt x="13845" y="1044"/>
                  </a:lnTo>
                  <a:lnTo>
                    <a:pt x="13845" y="1392"/>
                  </a:lnTo>
                  <a:close/>
                </a:path>
                <a:path w="17332" h="5552">
                  <a:moveTo>
                    <a:pt x="0" y="1861"/>
                  </a:moveTo>
                  <a:lnTo>
                    <a:pt x="5035" y="1861"/>
                  </a:lnTo>
                  <a:lnTo>
                    <a:pt x="5035" y="1392"/>
                  </a:lnTo>
                  <a:lnTo>
                    <a:pt x="0" y="1392"/>
                  </a:lnTo>
                  <a:lnTo>
                    <a:pt x="0" y="1861"/>
                  </a:lnTo>
                  <a:close/>
                </a:path>
                <a:path w="17332" h="5552">
                  <a:moveTo>
                    <a:pt x="5035" y="1861"/>
                  </a:moveTo>
                  <a:lnTo>
                    <a:pt x="10550" y="1861"/>
                  </a:lnTo>
                  <a:lnTo>
                    <a:pt x="10550" y="1392"/>
                  </a:lnTo>
                  <a:lnTo>
                    <a:pt x="5035" y="1392"/>
                  </a:lnTo>
                  <a:lnTo>
                    <a:pt x="5035" y="1861"/>
                  </a:lnTo>
                  <a:close/>
                </a:path>
                <a:path w="17332" h="5552">
                  <a:moveTo>
                    <a:pt x="10550" y="1861"/>
                  </a:moveTo>
                  <a:lnTo>
                    <a:pt x="13845" y="1861"/>
                  </a:lnTo>
                  <a:lnTo>
                    <a:pt x="13845" y="1392"/>
                  </a:lnTo>
                  <a:lnTo>
                    <a:pt x="10550" y="1392"/>
                  </a:lnTo>
                  <a:lnTo>
                    <a:pt x="10550" y="1861"/>
                  </a:lnTo>
                  <a:close/>
                </a:path>
                <a:path w="17332" h="5552">
                  <a:moveTo>
                    <a:pt x="13845" y="1861"/>
                  </a:moveTo>
                  <a:lnTo>
                    <a:pt x="17332" y="1861"/>
                  </a:lnTo>
                  <a:lnTo>
                    <a:pt x="17332" y="1392"/>
                  </a:lnTo>
                  <a:lnTo>
                    <a:pt x="13845" y="1392"/>
                  </a:lnTo>
                  <a:lnTo>
                    <a:pt x="13845" y="1861"/>
                  </a:lnTo>
                  <a:close/>
                </a:path>
                <a:path w="17332" h="5552">
                  <a:moveTo>
                    <a:pt x="0" y="2547"/>
                  </a:moveTo>
                  <a:lnTo>
                    <a:pt x="5035" y="2547"/>
                  </a:lnTo>
                  <a:lnTo>
                    <a:pt x="5035" y="1861"/>
                  </a:lnTo>
                  <a:lnTo>
                    <a:pt x="0" y="1861"/>
                  </a:lnTo>
                  <a:lnTo>
                    <a:pt x="0" y="2547"/>
                  </a:lnTo>
                  <a:close/>
                </a:path>
                <a:path w="17332" h="5552">
                  <a:moveTo>
                    <a:pt x="5035" y="2547"/>
                  </a:moveTo>
                  <a:lnTo>
                    <a:pt x="10550" y="2547"/>
                  </a:lnTo>
                  <a:lnTo>
                    <a:pt x="10550" y="1861"/>
                  </a:lnTo>
                  <a:lnTo>
                    <a:pt x="5035" y="1861"/>
                  </a:lnTo>
                  <a:lnTo>
                    <a:pt x="5035" y="2547"/>
                  </a:lnTo>
                  <a:close/>
                </a:path>
                <a:path w="17332" h="5552">
                  <a:moveTo>
                    <a:pt x="10550" y="2547"/>
                  </a:moveTo>
                  <a:lnTo>
                    <a:pt x="13845" y="2547"/>
                  </a:lnTo>
                  <a:lnTo>
                    <a:pt x="13845" y="1861"/>
                  </a:lnTo>
                  <a:lnTo>
                    <a:pt x="10550" y="1861"/>
                  </a:lnTo>
                  <a:lnTo>
                    <a:pt x="10550" y="2547"/>
                  </a:lnTo>
                  <a:close/>
                </a:path>
                <a:path w="17332" h="5552">
                  <a:moveTo>
                    <a:pt x="13845" y="2547"/>
                  </a:moveTo>
                  <a:lnTo>
                    <a:pt x="17332" y="2547"/>
                  </a:lnTo>
                  <a:lnTo>
                    <a:pt x="17332" y="1861"/>
                  </a:lnTo>
                  <a:lnTo>
                    <a:pt x="13845" y="1861"/>
                  </a:lnTo>
                  <a:lnTo>
                    <a:pt x="13845" y="2547"/>
                  </a:lnTo>
                  <a:close/>
                </a:path>
                <a:path w="17332" h="5552">
                  <a:moveTo>
                    <a:pt x="0" y="3232"/>
                  </a:moveTo>
                  <a:lnTo>
                    <a:pt x="5035" y="3232"/>
                  </a:lnTo>
                  <a:lnTo>
                    <a:pt x="5035" y="2547"/>
                  </a:lnTo>
                  <a:lnTo>
                    <a:pt x="0" y="2547"/>
                  </a:lnTo>
                  <a:lnTo>
                    <a:pt x="0" y="3232"/>
                  </a:lnTo>
                  <a:close/>
                </a:path>
                <a:path w="17332" h="5552">
                  <a:moveTo>
                    <a:pt x="5035" y="3232"/>
                  </a:moveTo>
                  <a:lnTo>
                    <a:pt x="10550" y="3232"/>
                  </a:lnTo>
                  <a:lnTo>
                    <a:pt x="10550" y="2547"/>
                  </a:lnTo>
                  <a:lnTo>
                    <a:pt x="5035" y="2547"/>
                  </a:lnTo>
                  <a:lnTo>
                    <a:pt x="5035" y="3232"/>
                  </a:lnTo>
                  <a:close/>
                </a:path>
                <a:path w="17332" h="5552">
                  <a:moveTo>
                    <a:pt x="10550" y="3232"/>
                  </a:moveTo>
                  <a:lnTo>
                    <a:pt x="13845" y="3232"/>
                  </a:lnTo>
                  <a:lnTo>
                    <a:pt x="13845" y="2547"/>
                  </a:lnTo>
                  <a:lnTo>
                    <a:pt x="10550" y="2547"/>
                  </a:lnTo>
                  <a:lnTo>
                    <a:pt x="10550" y="3232"/>
                  </a:lnTo>
                  <a:close/>
                </a:path>
                <a:path w="17332" h="5552">
                  <a:moveTo>
                    <a:pt x="13845" y="3232"/>
                  </a:moveTo>
                  <a:lnTo>
                    <a:pt x="17332" y="3232"/>
                  </a:lnTo>
                  <a:lnTo>
                    <a:pt x="17332" y="2547"/>
                  </a:lnTo>
                  <a:lnTo>
                    <a:pt x="13845" y="2547"/>
                  </a:lnTo>
                  <a:lnTo>
                    <a:pt x="13845" y="3232"/>
                  </a:lnTo>
                  <a:close/>
                </a:path>
                <a:path w="17332" h="5552">
                  <a:moveTo>
                    <a:pt x="0" y="3701"/>
                  </a:moveTo>
                  <a:lnTo>
                    <a:pt x="5035" y="3701"/>
                  </a:lnTo>
                  <a:lnTo>
                    <a:pt x="5035" y="3233"/>
                  </a:lnTo>
                  <a:lnTo>
                    <a:pt x="0" y="3233"/>
                  </a:lnTo>
                  <a:lnTo>
                    <a:pt x="0" y="3701"/>
                  </a:lnTo>
                  <a:close/>
                </a:path>
                <a:path w="17332" h="5552">
                  <a:moveTo>
                    <a:pt x="5035" y="3701"/>
                  </a:moveTo>
                  <a:lnTo>
                    <a:pt x="10550" y="3701"/>
                  </a:lnTo>
                  <a:lnTo>
                    <a:pt x="10550" y="3233"/>
                  </a:lnTo>
                  <a:lnTo>
                    <a:pt x="5035" y="3233"/>
                  </a:lnTo>
                  <a:lnTo>
                    <a:pt x="5035" y="3701"/>
                  </a:lnTo>
                  <a:close/>
                </a:path>
                <a:path w="17332" h="5552">
                  <a:moveTo>
                    <a:pt x="10550" y="3701"/>
                  </a:moveTo>
                  <a:lnTo>
                    <a:pt x="13845" y="3701"/>
                  </a:lnTo>
                  <a:lnTo>
                    <a:pt x="13845" y="3233"/>
                  </a:lnTo>
                  <a:lnTo>
                    <a:pt x="10550" y="3233"/>
                  </a:lnTo>
                  <a:lnTo>
                    <a:pt x="10550" y="3701"/>
                  </a:lnTo>
                  <a:close/>
                </a:path>
                <a:path w="17332" h="5552">
                  <a:moveTo>
                    <a:pt x="13845" y="3701"/>
                  </a:moveTo>
                  <a:lnTo>
                    <a:pt x="17332" y="3701"/>
                  </a:lnTo>
                  <a:lnTo>
                    <a:pt x="17332" y="3233"/>
                  </a:lnTo>
                  <a:lnTo>
                    <a:pt x="13845" y="3233"/>
                  </a:lnTo>
                  <a:lnTo>
                    <a:pt x="13845" y="3701"/>
                  </a:lnTo>
                  <a:close/>
                </a:path>
                <a:path w="17332" h="5552">
                  <a:moveTo>
                    <a:pt x="0" y="4387"/>
                  </a:moveTo>
                  <a:lnTo>
                    <a:pt x="5035" y="4387"/>
                  </a:lnTo>
                  <a:lnTo>
                    <a:pt x="5035" y="3701"/>
                  </a:lnTo>
                  <a:lnTo>
                    <a:pt x="0" y="3701"/>
                  </a:lnTo>
                  <a:lnTo>
                    <a:pt x="0" y="4387"/>
                  </a:lnTo>
                  <a:close/>
                </a:path>
                <a:path w="17332" h="5552">
                  <a:moveTo>
                    <a:pt x="5035" y="4387"/>
                  </a:moveTo>
                  <a:lnTo>
                    <a:pt x="10550" y="4387"/>
                  </a:lnTo>
                  <a:lnTo>
                    <a:pt x="10550" y="3701"/>
                  </a:lnTo>
                  <a:lnTo>
                    <a:pt x="5035" y="3701"/>
                  </a:lnTo>
                  <a:lnTo>
                    <a:pt x="5035" y="4387"/>
                  </a:lnTo>
                  <a:close/>
                </a:path>
                <a:path w="17332" h="5552">
                  <a:moveTo>
                    <a:pt x="10550" y="4387"/>
                  </a:moveTo>
                  <a:lnTo>
                    <a:pt x="13845" y="4387"/>
                  </a:lnTo>
                  <a:lnTo>
                    <a:pt x="13845" y="3701"/>
                  </a:lnTo>
                  <a:lnTo>
                    <a:pt x="10550" y="3701"/>
                  </a:lnTo>
                  <a:lnTo>
                    <a:pt x="10550" y="4387"/>
                  </a:lnTo>
                  <a:close/>
                </a:path>
                <a:path w="17332" h="5552">
                  <a:moveTo>
                    <a:pt x="13845" y="4387"/>
                  </a:moveTo>
                  <a:lnTo>
                    <a:pt x="17332" y="4387"/>
                  </a:lnTo>
                  <a:lnTo>
                    <a:pt x="17332" y="3701"/>
                  </a:lnTo>
                  <a:lnTo>
                    <a:pt x="13845" y="3701"/>
                  </a:lnTo>
                  <a:lnTo>
                    <a:pt x="13845" y="4387"/>
                  </a:lnTo>
                  <a:close/>
                </a:path>
                <a:path w="17332" h="5552">
                  <a:moveTo>
                    <a:pt x="0" y="4735"/>
                  </a:moveTo>
                  <a:lnTo>
                    <a:pt x="5035" y="4735"/>
                  </a:lnTo>
                  <a:lnTo>
                    <a:pt x="5035" y="4387"/>
                  </a:lnTo>
                  <a:lnTo>
                    <a:pt x="0" y="4387"/>
                  </a:lnTo>
                  <a:lnTo>
                    <a:pt x="0" y="4735"/>
                  </a:lnTo>
                  <a:close/>
                </a:path>
                <a:path w="17332" h="5552">
                  <a:moveTo>
                    <a:pt x="5035" y="4735"/>
                  </a:moveTo>
                  <a:lnTo>
                    <a:pt x="10550" y="4735"/>
                  </a:lnTo>
                  <a:lnTo>
                    <a:pt x="10550" y="4387"/>
                  </a:lnTo>
                  <a:lnTo>
                    <a:pt x="5035" y="4387"/>
                  </a:lnTo>
                  <a:lnTo>
                    <a:pt x="5035" y="4735"/>
                  </a:lnTo>
                  <a:close/>
                </a:path>
                <a:path w="17332" h="5552">
                  <a:moveTo>
                    <a:pt x="10550" y="4735"/>
                  </a:moveTo>
                  <a:lnTo>
                    <a:pt x="13845" y="4735"/>
                  </a:lnTo>
                  <a:lnTo>
                    <a:pt x="13845" y="4387"/>
                  </a:lnTo>
                  <a:lnTo>
                    <a:pt x="10550" y="4387"/>
                  </a:lnTo>
                  <a:lnTo>
                    <a:pt x="10550" y="4735"/>
                  </a:lnTo>
                  <a:close/>
                </a:path>
                <a:path w="17332" h="5552">
                  <a:moveTo>
                    <a:pt x="13845" y="4735"/>
                  </a:moveTo>
                  <a:lnTo>
                    <a:pt x="17332" y="4735"/>
                  </a:lnTo>
                  <a:lnTo>
                    <a:pt x="17332" y="4387"/>
                  </a:lnTo>
                  <a:lnTo>
                    <a:pt x="13845" y="4387"/>
                  </a:lnTo>
                  <a:lnTo>
                    <a:pt x="13845" y="4735"/>
                  </a:lnTo>
                  <a:close/>
                </a:path>
                <a:path w="17332" h="5552">
                  <a:moveTo>
                    <a:pt x="0" y="5204"/>
                  </a:moveTo>
                  <a:lnTo>
                    <a:pt x="5035" y="5204"/>
                  </a:lnTo>
                  <a:lnTo>
                    <a:pt x="5035" y="4735"/>
                  </a:lnTo>
                  <a:lnTo>
                    <a:pt x="0" y="4735"/>
                  </a:lnTo>
                  <a:lnTo>
                    <a:pt x="0" y="5204"/>
                  </a:lnTo>
                  <a:close/>
                </a:path>
                <a:path w="17332" h="5552">
                  <a:moveTo>
                    <a:pt x="5035" y="5204"/>
                  </a:moveTo>
                  <a:lnTo>
                    <a:pt x="10550" y="5204"/>
                  </a:lnTo>
                  <a:lnTo>
                    <a:pt x="10550" y="4735"/>
                  </a:lnTo>
                  <a:lnTo>
                    <a:pt x="5035" y="4735"/>
                  </a:lnTo>
                  <a:lnTo>
                    <a:pt x="5035" y="5204"/>
                  </a:lnTo>
                  <a:close/>
                </a:path>
                <a:path w="17332" h="5552">
                  <a:moveTo>
                    <a:pt x="10550" y="5204"/>
                  </a:moveTo>
                  <a:lnTo>
                    <a:pt x="13845" y="5204"/>
                  </a:lnTo>
                  <a:lnTo>
                    <a:pt x="13845" y="4735"/>
                  </a:lnTo>
                  <a:lnTo>
                    <a:pt x="10550" y="4735"/>
                  </a:lnTo>
                  <a:lnTo>
                    <a:pt x="10550" y="5204"/>
                  </a:lnTo>
                  <a:close/>
                </a:path>
                <a:path w="17332" h="5552">
                  <a:moveTo>
                    <a:pt x="13845" y="5204"/>
                  </a:moveTo>
                  <a:lnTo>
                    <a:pt x="17332" y="5204"/>
                  </a:lnTo>
                  <a:lnTo>
                    <a:pt x="17332" y="4735"/>
                  </a:lnTo>
                  <a:lnTo>
                    <a:pt x="13845" y="4735"/>
                  </a:lnTo>
                  <a:lnTo>
                    <a:pt x="13845" y="5204"/>
                  </a:lnTo>
                  <a:close/>
                </a:path>
                <a:path w="17332" h="5552">
                  <a:moveTo>
                    <a:pt x="0" y="5552"/>
                  </a:moveTo>
                  <a:lnTo>
                    <a:pt x="5035" y="5552"/>
                  </a:lnTo>
                  <a:lnTo>
                    <a:pt x="5035" y="5204"/>
                  </a:lnTo>
                  <a:lnTo>
                    <a:pt x="0" y="5204"/>
                  </a:lnTo>
                  <a:lnTo>
                    <a:pt x="0" y="5552"/>
                  </a:lnTo>
                  <a:close/>
                </a:path>
                <a:path w="17332" h="5552">
                  <a:moveTo>
                    <a:pt x="5035" y="5552"/>
                  </a:moveTo>
                  <a:lnTo>
                    <a:pt x="10550" y="5552"/>
                  </a:lnTo>
                  <a:lnTo>
                    <a:pt x="10550" y="5204"/>
                  </a:lnTo>
                  <a:lnTo>
                    <a:pt x="5035" y="5204"/>
                  </a:lnTo>
                  <a:lnTo>
                    <a:pt x="5035" y="5552"/>
                  </a:lnTo>
                  <a:close/>
                </a:path>
                <a:path w="17332" h="5552">
                  <a:moveTo>
                    <a:pt x="10550" y="5552"/>
                  </a:moveTo>
                  <a:lnTo>
                    <a:pt x="13845" y="5552"/>
                  </a:lnTo>
                  <a:lnTo>
                    <a:pt x="13845" y="5204"/>
                  </a:lnTo>
                  <a:lnTo>
                    <a:pt x="10550" y="5204"/>
                  </a:lnTo>
                  <a:lnTo>
                    <a:pt x="10550" y="5552"/>
                  </a:lnTo>
                  <a:close/>
                </a:path>
                <a:path w="17332" h="5552">
                  <a:moveTo>
                    <a:pt x="13845" y="5552"/>
                  </a:moveTo>
                  <a:lnTo>
                    <a:pt x="17332" y="5552"/>
                  </a:lnTo>
                  <a:lnTo>
                    <a:pt x="17332" y="5204"/>
                  </a:lnTo>
                  <a:lnTo>
                    <a:pt x="13845" y="5204"/>
                  </a:lnTo>
                  <a:lnTo>
                    <a:pt x="13845" y="5552"/>
                  </a:lnTo>
                  <a:close/>
                </a:path>
              </a:pathLst>
            </a:custGeom>
            <a:solidFill>
              <a:srgbClr val="EFE7E7">
                <a:alpha val="100000"/>
              </a:srgbClr>
            </a:solidFill>
            <a:ln cap="flat">
              <a:miter lim="0"/>
            </a:ln>
          </p:spPr>
          <p:txBody>
            <a:bodyPr rtlCol="0"/>
            <a:lstStyle/>
            <a:p>
              <a:pPr algn="ctr"/>
              <a:endParaRPr lang="zh-CN" altLang="en-US"/>
            </a:p>
          </p:txBody>
        </p:sp>
      </p:grpSp>
      <p:graphicFrame>
        <p:nvGraphicFramePr>
          <p:cNvPr id="12" name="table 7"/>
          <p:cNvGraphicFramePr>
            <a:graphicFrameLocks noGrp="1"/>
          </p:cNvGraphicFramePr>
          <p:nvPr/>
        </p:nvGraphicFramePr>
        <p:xfrm>
          <a:off x="702913" y="2196702"/>
          <a:ext cx="11080115" cy="4010319"/>
        </p:xfrm>
        <a:graphic>
          <a:graphicData uri="http://schemas.openxmlformats.org/drawingml/2006/table">
            <a:tbl>
              <a:tblPr/>
              <a:tblGrid>
                <a:gridCol w="3204210">
                  <a:extLst>
                    <a:ext uri="{9D8B030D-6E8A-4147-A177-3AD203B41FA5}">
                      <a16:colId xmlns:a16="http://schemas.microsoft.com/office/drawing/2014/main" val="20000"/>
                    </a:ext>
                  </a:extLst>
                </a:gridCol>
                <a:gridCol w="3502025">
                  <a:extLst>
                    <a:ext uri="{9D8B030D-6E8A-4147-A177-3AD203B41FA5}">
                      <a16:colId xmlns:a16="http://schemas.microsoft.com/office/drawing/2014/main" val="20001"/>
                    </a:ext>
                  </a:extLst>
                </a:gridCol>
                <a:gridCol w="2092325">
                  <a:extLst>
                    <a:ext uri="{9D8B030D-6E8A-4147-A177-3AD203B41FA5}">
                      <a16:colId xmlns:a16="http://schemas.microsoft.com/office/drawing/2014/main" val="20002"/>
                    </a:ext>
                  </a:extLst>
                </a:gridCol>
                <a:gridCol w="1826260">
                  <a:extLst>
                    <a:ext uri="{9D8B030D-6E8A-4147-A177-3AD203B41FA5}">
                      <a16:colId xmlns:a16="http://schemas.microsoft.com/office/drawing/2014/main" val="20003"/>
                    </a:ext>
                  </a:extLst>
                </a:gridCol>
                <a:gridCol w="455295">
                  <a:extLst>
                    <a:ext uri="{9D8B030D-6E8A-4147-A177-3AD203B41FA5}">
                      <a16:colId xmlns:a16="http://schemas.microsoft.com/office/drawing/2014/main" val="20004"/>
                    </a:ext>
                  </a:extLst>
                </a:gridCol>
              </a:tblGrid>
              <a:tr h="464738">
                <a:tc>
                  <a:txBody>
                    <a:bodyPr/>
                    <a:lstStyle/>
                    <a:p>
                      <a:pPr algn="l" rtl="0" eaLnBrk="0">
                        <a:lnSpc>
                          <a:spcPct val="104000"/>
                        </a:lnSpc>
                      </a:pPr>
                      <a:endParaRPr lang="en-US" altLang="en-US" sz="800" dirty="0"/>
                    </a:p>
                    <a:p>
                      <a:pPr marL="1270000" algn="l" rtl="0" eaLnBrk="0">
                        <a:lnSpc>
                          <a:spcPct val="98000"/>
                        </a:lnSpc>
                        <a:spcBef>
                          <a:spcPts val="5"/>
                        </a:spcBef>
                      </a:pPr>
                      <a:r>
                        <a:rPr sz="1800" b="1"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字段</a:t>
                      </a:r>
                      <a:r>
                        <a:rPr sz="1800" b="1"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名</a:t>
                      </a:r>
                      <a:endParaRPr lang="en-US" altLang="en-US" sz="18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4000"/>
                        </a:lnSpc>
                      </a:pPr>
                      <a:endParaRPr lang="en-US" altLang="en-US" sz="800" dirty="0"/>
                    </a:p>
                    <a:p>
                      <a:pPr marL="1525905" algn="l" rtl="0" eaLnBrk="0">
                        <a:lnSpc>
                          <a:spcPct val="98000"/>
                        </a:lnSpc>
                        <a:spcBef>
                          <a:spcPts val="5"/>
                        </a:spcBef>
                      </a:pPr>
                      <a:r>
                        <a:rPr sz="1800" b="1"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含义</a:t>
                      </a:r>
                      <a:endParaRPr lang="en-US" altLang="en-US" sz="18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5000"/>
                        </a:lnSpc>
                      </a:pPr>
                      <a:endParaRPr lang="en-US" altLang="en-US" sz="800" dirty="0"/>
                    </a:p>
                    <a:p>
                      <a:pPr algn="l" rtl="0" eaLnBrk="0">
                        <a:lnSpc>
                          <a:spcPct val="8000"/>
                        </a:lnSpc>
                      </a:pPr>
                      <a:endParaRPr lang="en-US" altLang="en-US" sz="100" dirty="0"/>
                    </a:p>
                    <a:p>
                      <a:pPr marL="592455" algn="l" rtl="0" eaLnBrk="0">
                        <a:lnSpc>
                          <a:spcPct val="97000"/>
                        </a:lnSpc>
                      </a:pPr>
                      <a:r>
                        <a:rPr sz="1800" b="1"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变量</a:t>
                      </a:r>
                      <a:r>
                        <a:rPr sz="1800" b="1"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标签</a:t>
                      </a:r>
                      <a:endParaRPr lang="en-US" altLang="en-US" sz="18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4000"/>
                        </a:lnSpc>
                      </a:pPr>
                      <a:endParaRPr lang="en-US" altLang="en-US" sz="800" dirty="0"/>
                    </a:p>
                    <a:p>
                      <a:pPr marL="312420" algn="l" rtl="0" eaLnBrk="0">
                        <a:lnSpc>
                          <a:spcPct val="98000"/>
                        </a:lnSpc>
                        <a:spcBef>
                          <a:spcPts val="0"/>
                        </a:spcBef>
                      </a:pPr>
                      <a:r>
                        <a:rPr sz="1800" b="1"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数据</a:t>
                      </a:r>
                      <a:r>
                        <a:rPr sz="1800" b="1" spc="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库字段格式</a:t>
                      </a:r>
                      <a:endParaRPr lang="en-US" altLang="en-US" sz="18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20979">
                <a:tc>
                  <a:txBody>
                    <a:bodyPr/>
                    <a:lstStyle/>
                    <a:p>
                      <a:pPr algn="l" rtl="0" eaLnBrk="0">
                        <a:lnSpc>
                          <a:spcPct val="105000"/>
                        </a:lnSpc>
                      </a:pPr>
                      <a:endParaRPr lang="en-US" altLang="en-US" sz="300" dirty="0"/>
                    </a:p>
                    <a:p>
                      <a:pPr marL="19050" algn="l" rtl="0" eaLnBrk="0">
                        <a:lnSpc>
                          <a:spcPct val="81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custome</a:t>
                      </a:r>
                      <a:r>
                        <a:rPr sz="1400" spc="0" dirty="0">
                          <a:solidFill>
                            <a:srgbClr val="1F1F1F">
                              <a:alpha val="100000"/>
                            </a:srgbClr>
                          </a:solidFill>
                          <a:latin typeface="Times New Roman" panose="02020603050405020304"/>
                          <a:ea typeface="Times New Roman" panose="02020603050405020304"/>
                          <a:cs typeface="Times New Roman" panose="02020603050405020304"/>
                        </a:rPr>
                        <a:t>rid</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1487805" algn="l" rtl="0" eaLnBrk="0">
                        <a:lnSpc>
                          <a:spcPct val="90000"/>
                        </a:lnSpc>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客户</a:t>
                      </a:r>
                      <a:r>
                        <a:rPr sz="1300" spc="9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号</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693420" algn="l" rtl="0" eaLnBrk="0">
                        <a:lnSpc>
                          <a:spcPct val="90000"/>
                        </a:lnSpc>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基本信</a:t>
                      </a: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6000"/>
                        </a:lnSpc>
                      </a:pPr>
                      <a:endParaRPr lang="en-US" altLang="en-US" sz="300" dirty="0"/>
                    </a:p>
                    <a:p>
                      <a:pPr marL="48958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a:t>
                      </a:r>
                      <a:r>
                        <a:rPr sz="1400" spc="0" dirty="0">
                          <a:solidFill>
                            <a:srgbClr val="1F1F1F">
                              <a:alpha val="100000"/>
                            </a:srgbClr>
                          </a:solidFill>
                          <a:latin typeface="Times New Roman" panose="02020603050405020304"/>
                          <a:ea typeface="Times New Roman" panose="02020603050405020304"/>
                          <a:cs typeface="Times New Roman" panose="02020603050405020304"/>
                        </a:rPr>
                        <a:t>R</a:t>
                      </a:r>
                      <a:r>
                        <a:rPr sz="1400" spc="-10" dirty="0">
                          <a:solidFill>
                            <a:srgbClr val="1F1F1F">
                              <a:alpha val="100000"/>
                            </a:srgbClr>
                          </a:solidFill>
                          <a:latin typeface="Times New Roman" panose="02020603050405020304"/>
                          <a:ea typeface="Times New Roman" panose="02020603050405020304"/>
                          <a:cs typeface="Times New Roman" panose="02020603050405020304"/>
                        </a:rPr>
                        <a:t>2(40)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0979">
                <a:tc>
                  <a:txBody>
                    <a:bodyPr/>
                    <a:lstStyle/>
                    <a:p>
                      <a:pPr algn="l" rtl="0" eaLnBrk="0">
                        <a:lnSpc>
                          <a:spcPct val="106000"/>
                        </a:lnSpc>
                      </a:pPr>
                      <a:endParaRPr lang="en-US" altLang="en-US" sz="300" dirty="0"/>
                    </a:p>
                    <a:p>
                      <a:pPr marL="19685" algn="l" rtl="0" eaLnBrk="0">
                        <a:lnSpc>
                          <a:spcPct val="78000"/>
                        </a:lnSpc>
                      </a:pPr>
                      <a:r>
                        <a:rPr sz="1400" spc="-10" dirty="0">
                          <a:solidFill>
                            <a:srgbClr val="1F1F1F">
                              <a:alpha val="100000"/>
                            </a:srgbClr>
                          </a:solidFill>
                          <a:latin typeface="Times New Roman" panose="02020603050405020304"/>
                          <a:ea typeface="Times New Roman" panose="02020603050405020304"/>
                          <a:cs typeface="Times New Roman" panose="02020603050405020304"/>
                        </a:rPr>
                        <a:t>applyse</a:t>
                      </a:r>
                      <a:r>
                        <a:rPr sz="1400" spc="0" dirty="0">
                          <a:solidFill>
                            <a:srgbClr val="1F1F1F">
                              <a:alpha val="100000"/>
                            </a:srgbClr>
                          </a:solidFill>
                          <a:latin typeface="Times New Roman" panose="02020603050405020304"/>
                          <a:ea typeface="Times New Roman" panose="02020603050405020304"/>
                          <a:cs typeface="Times New Roman" panose="02020603050405020304"/>
                        </a:rPr>
                        <a:t>rialno</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1327785" algn="l" rtl="0" eaLnBrk="0">
                        <a:lnSpc>
                          <a:spcPct val="90000"/>
                        </a:lnSpc>
                      </a:pP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申请流水</a:t>
                      </a:r>
                      <a:r>
                        <a:rPr sz="1300" spc="3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号</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693420" algn="l" rtl="0" eaLnBrk="0">
                        <a:lnSpc>
                          <a:spcPct val="90000"/>
                        </a:lnSpc>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基本信</a:t>
                      </a: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6000"/>
                        </a:lnSpc>
                      </a:pPr>
                      <a:endParaRPr lang="en-US" altLang="en-US" sz="300" dirty="0"/>
                    </a:p>
                    <a:p>
                      <a:pPr marL="489585"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VARCHAR2(40)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20979">
                <a:tc>
                  <a:txBody>
                    <a:bodyPr/>
                    <a:lstStyle/>
                    <a:p>
                      <a:pPr algn="l" rtl="0" eaLnBrk="0">
                        <a:lnSpc>
                          <a:spcPct val="106000"/>
                        </a:lnSpc>
                      </a:pPr>
                      <a:endParaRPr lang="en-US" altLang="en-US" sz="300" dirty="0"/>
                    </a:p>
                    <a:p>
                      <a:pPr marL="1079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Natu</a:t>
                      </a:r>
                      <a:r>
                        <a:rPr sz="1400" spc="0" dirty="0">
                          <a:solidFill>
                            <a:srgbClr val="1F1F1F">
                              <a:alpha val="100000"/>
                            </a:srgbClr>
                          </a:solidFill>
                          <a:latin typeface="Times New Roman" panose="02020603050405020304"/>
                          <a:ea typeface="Times New Roman" panose="02020603050405020304"/>
                          <a:cs typeface="Times New Roman" panose="02020603050405020304"/>
                        </a:rPr>
                        <a:t>ralOccurDate</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894715" algn="l" rtl="0" eaLnBrk="0">
                        <a:lnSpc>
                          <a:spcPct val="90000"/>
                        </a:lnSpc>
                      </a:pPr>
                      <a:r>
                        <a:rPr sz="1300" spc="6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发生日期时间</a:t>
                      </a:r>
                      <a:r>
                        <a:rPr sz="1300" spc="60" dirty="0">
                          <a:solidFill>
                            <a:srgbClr val="1F1F1F">
                              <a:alpha val="100000"/>
                            </a:srgbClr>
                          </a:solidFill>
                          <a:latin typeface="Times New Roman" panose="02020603050405020304"/>
                          <a:ea typeface="Times New Roman" panose="02020603050405020304"/>
                          <a:cs typeface="Times New Roman" panose="02020603050405020304"/>
                        </a:rPr>
                        <a:t>( </a:t>
                      </a:r>
                      <a:r>
                        <a:rPr sz="1300" spc="6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自然</a:t>
                      </a:r>
                      <a:r>
                        <a:rPr sz="1300" spc="4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日</a:t>
                      </a:r>
                      <a:r>
                        <a:rPr sz="1300" spc="0" dirty="0">
                          <a:solidFill>
                            <a:srgbClr val="1F1F1F">
                              <a:alpha val="100000"/>
                            </a:srgbClr>
                          </a:solidFill>
                          <a:latin typeface="Times New Roman" panose="02020603050405020304"/>
                          <a:ea typeface="Times New Roman" panose="02020603050405020304"/>
                          <a:cs typeface="Times New Roman" panose="02020603050405020304"/>
                        </a:rPr>
                        <a:t>)</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693420" algn="l" rtl="0" eaLnBrk="0">
                        <a:lnSpc>
                          <a:spcPct val="90000"/>
                        </a:lnSpc>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基本信</a:t>
                      </a: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7000"/>
                        </a:lnSpc>
                      </a:pPr>
                      <a:endParaRPr lang="en-US" altLang="en-US" sz="300" dirty="0"/>
                    </a:p>
                    <a:p>
                      <a:pPr marL="48958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VARCHAR2(20)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0979">
                <a:tc>
                  <a:txBody>
                    <a:bodyPr/>
                    <a:lstStyle/>
                    <a:p>
                      <a:pPr algn="l" rtl="0" eaLnBrk="0">
                        <a:lnSpc>
                          <a:spcPct val="108000"/>
                        </a:lnSpc>
                      </a:pPr>
                      <a:endParaRPr lang="en-US" altLang="en-US" sz="300" dirty="0"/>
                    </a:p>
                    <a:p>
                      <a:pPr marL="1079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Natu</a:t>
                      </a:r>
                      <a:r>
                        <a:rPr sz="1400" spc="0" dirty="0">
                          <a:solidFill>
                            <a:srgbClr val="1F1F1F">
                              <a:alpha val="100000"/>
                            </a:srgbClr>
                          </a:solidFill>
                          <a:latin typeface="Times New Roman" panose="02020603050405020304"/>
                          <a:ea typeface="Times New Roman" panose="02020603050405020304"/>
                          <a:cs typeface="Times New Roman" panose="02020603050405020304"/>
                        </a:rPr>
                        <a:t>ralApproveDate</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895350" algn="l" rtl="0" eaLnBrk="0">
                        <a:lnSpc>
                          <a:spcPct val="90000"/>
                        </a:lnSpc>
                      </a:pPr>
                      <a:r>
                        <a:rPr sz="1300" spc="6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终审日期时间</a:t>
                      </a:r>
                      <a:r>
                        <a:rPr sz="1300" spc="60" dirty="0">
                          <a:solidFill>
                            <a:srgbClr val="1F1F1F">
                              <a:alpha val="100000"/>
                            </a:srgbClr>
                          </a:solidFill>
                          <a:latin typeface="Times New Roman" panose="02020603050405020304"/>
                          <a:ea typeface="Times New Roman" panose="02020603050405020304"/>
                          <a:cs typeface="Times New Roman" panose="02020603050405020304"/>
                        </a:rPr>
                        <a:t>( </a:t>
                      </a:r>
                      <a:r>
                        <a:rPr sz="1300" spc="6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自然</a:t>
                      </a:r>
                      <a:r>
                        <a:rPr sz="1300" spc="4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日</a:t>
                      </a:r>
                      <a:r>
                        <a:rPr sz="1300" spc="0" dirty="0">
                          <a:solidFill>
                            <a:srgbClr val="1F1F1F">
                              <a:alpha val="100000"/>
                            </a:srgbClr>
                          </a:solidFill>
                          <a:latin typeface="Times New Roman" panose="02020603050405020304"/>
                          <a:ea typeface="Times New Roman" panose="02020603050405020304"/>
                          <a:cs typeface="Times New Roman" panose="02020603050405020304"/>
                        </a:rPr>
                        <a:t>)</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0000"/>
                        </a:lnSpc>
                      </a:pPr>
                      <a:endParaRPr lang="en-US" altLang="en-US" sz="200" dirty="0"/>
                    </a:p>
                    <a:p>
                      <a:pPr marL="693420" algn="l" rtl="0" eaLnBrk="0">
                        <a:lnSpc>
                          <a:spcPct val="90000"/>
                        </a:lnSpc>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基本信</a:t>
                      </a: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8000"/>
                        </a:lnSpc>
                      </a:pPr>
                      <a:endParaRPr lang="en-US" altLang="en-US" sz="300" dirty="0"/>
                    </a:p>
                    <a:p>
                      <a:pPr marL="48958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VARCHAR2(20)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297179">
                <a:tc>
                  <a:txBody>
                    <a:bodyPr/>
                    <a:lstStyle/>
                    <a:p>
                      <a:pPr algn="l" rtl="0" eaLnBrk="0">
                        <a:lnSpc>
                          <a:spcPct val="114000"/>
                        </a:lnSpc>
                      </a:pPr>
                      <a:endParaRPr lang="en-US" altLang="en-US" sz="500" dirty="0"/>
                    </a:p>
                    <a:p>
                      <a:pPr marL="16510" algn="l" rtl="0" eaLnBrk="0">
                        <a:lnSpc>
                          <a:spcPct val="95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Loc</a:t>
                      </a:r>
                      <a:r>
                        <a:rPr sz="1400" spc="0" dirty="0">
                          <a:solidFill>
                            <a:srgbClr val="1F1F1F">
                              <a:alpha val="100000"/>
                            </a:srgbClr>
                          </a:solidFill>
                          <a:latin typeface="Times New Roman" panose="02020603050405020304"/>
                          <a:ea typeface="Times New Roman" panose="02020603050405020304"/>
                          <a:cs typeface="Times New Roman" panose="02020603050405020304"/>
                        </a:rPr>
                        <a:t>al</a:t>
                      </a:r>
                      <a:r>
                        <a:rPr sz="1400" spc="-10" dirty="0">
                          <a:solidFill>
                            <a:srgbClr val="1F1F1F">
                              <a:alpha val="100000"/>
                            </a:srgbClr>
                          </a:solidFill>
                          <a:latin typeface="Times New Roman" panose="02020603050405020304"/>
                          <a:ea typeface="Times New Roman" panose="02020603050405020304"/>
                          <a:cs typeface="Times New Roman" panose="02020603050405020304"/>
                        </a:rPr>
                        <a:t>.</a:t>
                      </a:r>
                      <a:r>
                        <a:rPr sz="1400" spc="0" dirty="0">
                          <a:solidFill>
                            <a:srgbClr val="1F1F1F">
                              <a:alpha val="100000"/>
                            </a:srgbClr>
                          </a:solidFill>
                          <a:latin typeface="Times New Roman" panose="02020603050405020304"/>
                          <a:ea typeface="Times New Roman" panose="02020603050405020304"/>
                          <a:cs typeface="Times New Roman" panose="02020603050405020304"/>
                        </a:rPr>
                        <a:t>blacklist</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householdaddr</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7000"/>
                        </a:lnSpc>
                      </a:pPr>
                      <a:endParaRPr lang="en-US" altLang="en-US" sz="500" dirty="0"/>
                    </a:p>
                    <a:p>
                      <a:pPr marL="971550" algn="l" rtl="0" eaLnBrk="0">
                        <a:lnSpc>
                          <a:spcPct val="97000"/>
                        </a:lnSpc>
                        <a:spcBef>
                          <a:spcPts val="5"/>
                        </a:spcBef>
                      </a:pP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内部黑名单</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户</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籍地址</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8000"/>
                        </a:lnSpc>
                      </a:pPr>
                      <a:endParaRPr lang="en-US" altLang="en-US" sz="500" dirty="0"/>
                    </a:p>
                    <a:p>
                      <a:pPr marL="784225" algn="l" rtl="0" eaLnBrk="0">
                        <a:lnSpc>
                          <a:spcPct val="97000"/>
                        </a:lnSpc>
                        <a:spcBef>
                          <a:spcPts val="5"/>
                        </a:spcBef>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15000"/>
                        </a:lnSpc>
                      </a:pPr>
                      <a:endParaRPr lang="en-US" altLang="en-US" sz="500" dirty="0"/>
                    </a:p>
                    <a:p>
                      <a:pPr marL="44386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a:t>
                      </a:r>
                      <a:r>
                        <a:rPr sz="1400" spc="0" dirty="0">
                          <a:solidFill>
                            <a:srgbClr val="1F1F1F">
                              <a:alpha val="100000"/>
                            </a:srgbClr>
                          </a:solidFill>
                          <a:latin typeface="Times New Roman" panose="02020603050405020304"/>
                          <a:ea typeface="Times New Roman" panose="02020603050405020304"/>
                          <a:cs typeface="Times New Roman" panose="02020603050405020304"/>
                        </a:rPr>
                        <a:t>HAR</a:t>
                      </a:r>
                      <a:r>
                        <a:rPr sz="1400" spc="-10" dirty="0">
                          <a:solidFill>
                            <a:srgbClr val="1F1F1F">
                              <a:alpha val="100000"/>
                            </a:srgbClr>
                          </a:solidFill>
                          <a:latin typeface="Times New Roman" panose="02020603050405020304"/>
                          <a:ea typeface="Times New Roman" panose="02020603050405020304"/>
                          <a:cs typeface="Times New Roman" panose="02020603050405020304"/>
                        </a:rPr>
                        <a:t>2(512)</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435609">
                <a:tc>
                  <a:txBody>
                    <a:bodyPr/>
                    <a:lstStyle/>
                    <a:p>
                      <a:pPr algn="l" rtl="0" eaLnBrk="0">
                        <a:lnSpc>
                          <a:spcPct val="102000"/>
                        </a:lnSpc>
                      </a:pPr>
                      <a:endParaRPr lang="en-US" altLang="en-US" sz="1000" dirty="0"/>
                    </a:p>
                    <a:p>
                      <a:pPr algn="l" rtl="0" eaLnBrk="0">
                        <a:lnSpc>
                          <a:spcPct val="8000"/>
                        </a:lnSpc>
                      </a:pPr>
                      <a:endParaRPr lang="en-US" altLang="en-US" sz="100" dirty="0"/>
                    </a:p>
                    <a:p>
                      <a:pPr marL="16510" algn="l" rtl="0" eaLnBrk="0">
                        <a:lnSpc>
                          <a:spcPct val="95000"/>
                        </a:lnSpc>
                      </a:pPr>
                      <a:r>
                        <a:rPr sz="1400" spc="-10" dirty="0">
                          <a:solidFill>
                            <a:srgbClr val="1F1F1F">
                              <a:alpha val="100000"/>
                            </a:srgbClr>
                          </a:solidFill>
                          <a:latin typeface="Times New Roman" panose="02020603050405020304"/>
                          <a:ea typeface="Times New Roman" panose="02020603050405020304"/>
                          <a:cs typeface="Times New Roman" panose="02020603050405020304"/>
                        </a:rPr>
                        <a:t>Local.multi_ce</a:t>
                      </a:r>
                      <a:r>
                        <a:rPr sz="1400" spc="0" dirty="0">
                          <a:solidFill>
                            <a:srgbClr val="1F1F1F">
                              <a:alpha val="100000"/>
                            </a:srgbClr>
                          </a:solidFill>
                          <a:latin typeface="Times New Roman" panose="02020603050405020304"/>
                          <a:ea typeface="Times New Roman" panose="02020603050405020304"/>
                          <a:cs typeface="Times New Roman" panose="02020603050405020304"/>
                        </a:rPr>
                        <a:t>ll</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overdue</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number</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10000"/>
                        </a:lnSpc>
                      </a:pPr>
                      <a:endParaRPr lang="en-US" altLang="en-US" sz="900" dirty="0"/>
                    </a:p>
                    <a:p>
                      <a:pPr marL="156210" algn="l" rtl="0" eaLnBrk="0">
                        <a:lnSpc>
                          <a:spcPct val="97000"/>
                        </a:lnSpc>
                        <a:spcBef>
                          <a:spcPts val="0"/>
                        </a:spcBef>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多</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人共用联系人手机号对应客户逾期数量</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9000"/>
                        </a:lnSpc>
                      </a:pPr>
                      <a:endParaRPr lang="en-US" altLang="en-US" sz="900" dirty="0"/>
                    </a:p>
                    <a:p>
                      <a:pPr marL="784225" algn="l" rtl="0" eaLnBrk="0">
                        <a:lnSpc>
                          <a:spcPct val="98000"/>
                        </a:lnSpc>
                        <a:spcBef>
                          <a:spcPts val="5"/>
                        </a:spcBef>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3000"/>
                        </a:lnSpc>
                      </a:pPr>
                      <a:endParaRPr lang="en-US" altLang="en-US" sz="1000" dirty="0"/>
                    </a:p>
                    <a:p>
                      <a:pPr marL="628015"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NUM</a:t>
                      </a:r>
                      <a:r>
                        <a:rPr sz="1400" spc="0" dirty="0">
                          <a:solidFill>
                            <a:srgbClr val="1F1F1F">
                              <a:alpha val="100000"/>
                            </a:srgbClr>
                          </a:solidFill>
                          <a:latin typeface="Times New Roman" panose="02020603050405020304"/>
                          <a:ea typeface="Times New Roman" panose="02020603050405020304"/>
                          <a:cs typeface="Times New Roman" panose="02020603050405020304"/>
                        </a:rPr>
                        <a:t>BER</a:t>
                      </a:r>
                      <a:r>
                        <a:rPr sz="1400" spc="-10" dirty="0">
                          <a:solidFill>
                            <a:srgbClr val="1F1F1F">
                              <a:alpha val="100000"/>
                            </a:srgbClr>
                          </a:solidFill>
                          <a:latin typeface="Times New Roman" panose="02020603050405020304"/>
                          <a:ea typeface="Times New Roman" panose="02020603050405020304"/>
                          <a:cs typeface="Times New Roman" panose="02020603050405020304"/>
                        </a:rPr>
                        <a:t>(8)</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435609">
                <a:tc>
                  <a:txBody>
                    <a:bodyPr/>
                    <a:lstStyle/>
                    <a:p>
                      <a:pPr algn="l" rtl="0" eaLnBrk="0">
                        <a:lnSpc>
                          <a:spcPct val="103000"/>
                        </a:lnSpc>
                      </a:pPr>
                      <a:endParaRPr lang="en-US" altLang="en-US" sz="1000" dirty="0"/>
                    </a:p>
                    <a:p>
                      <a:pPr marL="16510" algn="l" rtl="0" eaLnBrk="0">
                        <a:lnSpc>
                          <a:spcPct val="95000"/>
                        </a:lnSpc>
                        <a:spcBef>
                          <a:spcPts val="0"/>
                        </a:spcBef>
                      </a:pPr>
                      <a:r>
                        <a:rPr sz="1400" spc="0" dirty="0">
                          <a:solidFill>
                            <a:srgbClr val="1F1F1F">
                              <a:alpha val="100000"/>
                            </a:srgbClr>
                          </a:solidFill>
                          <a:latin typeface="Times New Roman" panose="02020603050405020304"/>
                          <a:ea typeface="Times New Roman" panose="02020603050405020304"/>
                          <a:cs typeface="Times New Roman" panose="02020603050405020304"/>
                        </a:rPr>
                        <a:t>Local</a:t>
                      </a:r>
                      <a:r>
                        <a:rPr sz="1400" spc="10" dirty="0">
                          <a:solidFill>
                            <a:srgbClr val="1F1F1F">
                              <a:alpha val="100000"/>
                            </a:srgbClr>
                          </a:solidFill>
                          <a:latin typeface="Times New Roman" panose="02020603050405020304"/>
                          <a:ea typeface="Times New Roman" panose="02020603050405020304"/>
                          <a:cs typeface="Times New Roman" panose="02020603050405020304"/>
                        </a:rPr>
                        <a:t>.</a:t>
                      </a:r>
                      <a:r>
                        <a:rPr sz="1400" spc="0" dirty="0">
                          <a:solidFill>
                            <a:srgbClr val="1F1F1F">
                              <a:alpha val="100000"/>
                            </a:srgbClr>
                          </a:solidFill>
                          <a:latin typeface="Times New Roman" panose="02020603050405020304"/>
                          <a:ea typeface="Times New Roman" panose="02020603050405020304"/>
                          <a:cs typeface="Times New Roman" panose="02020603050405020304"/>
                        </a:rPr>
                        <a:t>apply_90d_familycity_diff</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54000"/>
                        </a:lnSpc>
                      </a:pPr>
                      <a:endParaRPr lang="en-US" altLang="en-US" sz="100" dirty="0"/>
                    </a:p>
                    <a:p>
                      <a:pPr marL="1670050" indent="-1596390" algn="l" rtl="0" eaLnBrk="0">
                        <a:lnSpc>
                          <a:spcPct val="104000"/>
                        </a:lnSpc>
                        <a:spcBef>
                          <a:spcPts val="0"/>
                        </a:spcBef>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同一申请人</a:t>
                      </a:r>
                      <a:r>
                        <a:rPr sz="1300" spc="100" dirty="0">
                          <a:solidFill>
                            <a:srgbClr val="1F1F1F">
                              <a:alpha val="100000"/>
                            </a:srgbClr>
                          </a:solidFill>
                          <a:latin typeface="Times New Roman" panose="02020603050405020304"/>
                          <a:ea typeface="Times New Roman" panose="02020603050405020304"/>
                          <a:cs typeface="Times New Roman" panose="02020603050405020304"/>
                        </a:rPr>
                        <a:t>90</a:t>
                      </a: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天重复与前次家庭地址不</a:t>
                      </a:r>
                      <a:r>
                        <a:rPr sz="13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同</a:t>
                      </a:r>
                      <a:r>
                        <a:rPr sz="13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城 </a:t>
                      </a:r>
                      <a:r>
                        <a:rPr sz="1300" spc="6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市</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9000"/>
                        </a:lnSpc>
                      </a:pPr>
                      <a:endParaRPr lang="en-US" altLang="en-US" sz="900" dirty="0"/>
                    </a:p>
                    <a:p>
                      <a:pPr algn="l" rtl="0" eaLnBrk="0">
                        <a:lnSpc>
                          <a:spcPct val="7000"/>
                        </a:lnSpc>
                      </a:pPr>
                      <a:endParaRPr lang="en-US" altLang="en-US" sz="100" dirty="0"/>
                    </a:p>
                    <a:p>
                      <a:pPr marL="784225" algn="l" rtl="0" eaLnBrk="0">
                        <a:lnSpc>
                          <a:spcPct val="98000"/>
                        </a:lnSpc>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3000"/>
                        </a:lnSpc>
                      </a:pPr>
                      <a:endParaRPr lang="en-US" altLang="en-US" sz="1000" dirty="0"/>
                    </a:p>
                    <a:p>
                      <a:pPr marL="489585"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a:t>
                      </a:r>
                      <a:r>
                        <a:rPr sz="1400" spc="0" dirty="0">
                          <a:solidFill>
                            <a:srgbClr val="1F1F1F">
                              <a:alpha val="100000"/>
                            </a:srgbClr>
                          </a:solidFill>
                          <a:latin typeface="Times New Roman" panose="02020603050405020304"/>
                          <a:ea typeface="Times New Roman" panose="02020603050405020304"/>
                          <a:cs typeface="Times New Roman" panose="02020603050405020304"/>
                        </a:rPr>
                        <a:t>R</a:t>
                      </a:r>
                      <a:r>
                        <a:rPr sz="1400" spc="-10" dirty="0">
                          <a:solidFill>
                            <a:srgbClr val="1F1F1F">
                              <a:alpha val="100000"/>
                            </a:srgbClr>
                          </a:solidFill>
                          <a:latin typeface="Times New Roman" panose="02020603050405020304"/>
                          <a:ea typeface="Times New Roman" panose="02020603050405020304"/>
                          <a:cs typeface="Times New Roman" panose="02020603050405020304"/>
                        </a:rPr>
                        <a:t>2(10)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297814">
                <a:tc>
                  <a:txBody>
                    <a:bodyPr/>
                    <a:lstStyle/>
                    <a:p>
                      <a:pPr algn="l" rtl="0" eaLnBrk="0">
                        <a:lnSpc>
                          <a:spcPct val="115000"/>
                        </a:lnSpc>
                      </a:pPr>
                      <a:endParaRPr lang="en-US" altLang="en-US" sz="500" dirty="0"/>
                    </a:p>
                    <a:p>
                      <a:pPr marL="16510" algn="l" rtl="0" eaLnBrk="0">
                        <a:lnSpc>
                          <a:spcPct val="95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Local.g</a:t>
                      </a:r>
                      <a:r>
                        <a:rPr sz="1400" spc="0" dirty="0">
                          <a:solidFill>
                            <a:srgbClr val="1F1F1F">
                              <a:alpha val="100000"/>
                            </a:srgbClr>
                          </a:solidFill>
                          <a:latin typeface="Times New Roman" panose="02020603050405020304"/>
                          <a:ea typeface="Times New Roman" panose="02020603050405020304"/>
                          <a:cs typeface="Times New Roman" panose="02020603050405020304"/>
                        </a:rPr>
                        <a:t>raylist</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rel</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cardno</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10000"/>
                        </a:lnSpc>
                      </a:pPr>
                      <a:endParaRPr lang="en-US" altLang="en-US" sz="500" dirty="0"/>
                    </a:p>
                    <a:p>
                      <a:pPr marL="702310" algn="l" rtl="0" eaLnBrk="0">
                        <a:lnSpc>
                          <a:spcPct val="97000"/>
                        </a:lnSpc>
                        <a:spcBef>
                          <a:spcPts val="5"/>
                        </a:spcBef>
                      </a:pPr>
                      <a:r>
                        <a:rPr sz="1400" spc="-2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内部灰名单关</a:t>
                      </a: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联</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人证件号码</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10000"/>
                        </a:lnSpc>
                      </a:pPr>
                      <a:endParaRPr lang="en-US" altLang="en-US" sz="500" dirty="0"/>
                    </a:p>
                    <a:p>
                      <a:pPr marL="784225" algn="l" rtl="0" eaLnBrk="0">
                        <a:lnSpc>
                          <a:spcPct val="97000"/>
                        </a:lnSpc>
                        <a:spcBef>
                          <a:spcPts val="0"/>
                        </a:spcBef>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欺诈</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16000"/>
                        </a:lnSpc>
                      </a:pPr>
                      <a:endParaRPr lang="en-US" altLang="en-US" sz="500" dirty="0"/>
                    </a:p>
                    <a:p>
                      <a:pPr marL="489585"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VARCHA</a:t>
                      </a:r>
                      <a:r>
                        <a:rPr sz="1400" spc="0" dirty="0">
                          <a:solidFill>
                            <a:srgbClr val="1F1F1F">
                              <a:alpha val="100000"/>
                            </a:srgbClr>
                          </a:solidFill>
                          <a:latin typeface="Times New Roman" panose="02020603050405020304"/>
                          <a:ea typeface="Times New Roman" panose="02020603050405020304"/>
                          <a:cs typeface="Times New Roman" panose="02020603050405020304"/>
                        </a:rPr>
                        <a:t>R</a:t>
                      </a:r>
                      <a:r>
                        <a:rPr sz="1400" spc="-10" dirty="0">
                          <a:solidFill>
                            <a:srgbClr val="1F1F1F">
                              <a:alpha val="100000"/>
                            </a:srgbClr>
                          </a:solidFill>
                          <a:latin typeface="Times New Roman" panose="02020603050405020304"/>
                          <a:ea typeface="Times New Roman" panose="02020603050405020304"/>
                          <a:cs typeface="Times New Roman" panose="02020603050405020304"/>
                        </a:rPr>
                        <a:t>2(10)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435609">
                <a:tc>
                  <a:txBody>
                    <a:bodyPr/>
                    <a:lstStyle/>
                    <a:p>
                      <a:pPr algn="l" rtl="0" eaLnBrk="0">
                        <a:lnSpc>
                          <a:spcPct val="103000"/>
                        </a:lnSpc>
                      </a:pPr>
                      <a:endParaRPr lang="en-US" altLang="en-US" sz="1000" dirty="0"/>
                    </a:p>
                    <a:p>
                      <a:pPr marL="16510"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L6M_Que</a:t>
                      </a:r>
                      <a:r>
                        <a:rPr sz="1400" spc="0" dirty="0">
                          <a:solidFill>
                            <a:srgbClr val="1F1F1F">
                              <a:alpha val="100000"/>
                            </a:srgbClr>
                          </a:solidFill>
                          <a:latin typeface="Times New Roman" panose="02020603050405020304"/>
                          <a:ea typeface="Times New Roman" panose="02020603050405020304"/>
                          <a:cs typeface="Times New Roman" panose="02020603050405020304"/>
                        </a:rPr>
                        <a:t>ryReasonApply</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Count</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54000"/>
                        </a:lnSpc>
                      </a:pPr>
                      <a:endParaRPr lang="en-US" altLang="en-US" sz="100" dirty="0"/>
                    </a:p>
                    <a:p>
                      <a:pPr marL="1134110" indent="-1112520" algn="l" rtl="0" eaLnBrk="0">
                        <a:lnSpc>
                          <a:spcPct val="104000"/>
                        </a:lnSpc>
                        <a:spcBef>
                          <a:spcPts val="0"/>
                        </a:spcBef>
                      </a:pP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过去</a:t>
                      </a:r>
                      <a:r>
                        <a:rPr sz="1300" spc="100" dirty="0">
                          <a:solidFill>
                            <a:srgbClr val="1F1F1F">
                              <a:alpha val="100000"/>
                            </a:srgbClr>
                          </a:solidFill>
                          <a:latin typeface="Times New Roman" panose="02020603050405020304"/>
                          <a:ea typeface="Times New Roman" panose="02020603050405020304"/>
                          <a:cs typeface="Times New Roman" panose="02020603050405020304"/>
                        </a:rPr>
                        <a:t>6</a:t>
                      </a: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个月的查询原因为信用卡审批和贷款</a:t>
                      </a:r>
                      <a:r>
                        <a:rPr sz="1300" spc="4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审</a:t>
                      </a:r>
                      <a:r>
                        <a:rPr sz="13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300" spc="1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批的查询记录</a:t>
                      </a:r>
                      <a:r>
                        <a:rPr sz="1300" spc="8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a:t>
                      </a:r>
                      <a:endParaRPr lang="en-US" altLang="en-US" sz="13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11000"/>
                        </a:lnSpc>
                      </a:pPr>
                      <a:endParaRPr lang="en-US" altLang="en-US" sz="900" dirty="0"/>
                    </a:p>
                    <a:p>
                      <a:pPr marL="317500" algn="l" rtl="0" eaLnBrk="0">
                        <a:lnSpc>
                          <a:spcPct val="97000"/>
                        </a:lnSpc>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信用评分</a:t>
                      </a:r>
                      <a:r>
                        <a:rPr sz="2100" spc="0" baseline="5000" dirty="0">
                          <a:solidFill>
                            <a:srgbClr val="1F1F1F">
                              <a:alpha val="100000"/>
                            </a:srgbClr>
                          </a:solidFill>
                          <a:latin typeface="Times New Roman" panose="02020603050405020304"/>
                          <a:ea typeface="Times New Roman" panose="02020603050405020304"/>
                          <a:cs typeface="Times New Roman" panose="02020603050405020304"/>
                        </a:rPr>
                        <a:t>.</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行为评分</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03000"/>
                        </a:lnSpc>
                      </a:pPr>
                      <a:endParaRPr lang="en-US" altLang="en-US" sz="1000" dirty="0"/>
                    </a:p>
                    <a:p>
                      <a:pPr algn="l" rtl="0" eaLnBrk="0">
                        <a:lnSpc>
                          <a:spcPct val="6000"/>
                        </a:lnSpc>
                      </a:pPr>
                      <a:endParaRPr lang="en-US" altLang="en-US" sz="100" dirty="0"/>
                    </a:p>
                    <a:p>
                      <a:pPr marL="628015" algn="l" rtl="0" eaLnBrk="0">
                        <a:lnSpc>
                          <a:spcPct val="78000"/>
                        </a:lnSpc>
                      </a:pPr>
                      <a:r>
                        <a:rPr sz="1400" spc="-10" dirty="0">
                          <a:solidFill>
                            <a:srgbClr val="1F1F1F">
                              <a:alpha val="100000"/>
                            </a:srgbClr>
                          </a:solidFill>
                          <a:latin typeface="Times New Roman" panose="02020603050405020304"/>
                          <a:ea typeface="Times New Roman" panose="02020603050405020304"/>
                          <a:cs typeface="Times New Roman" panose="02020603050405020304"/>
                        </a:rPr>
                        <a:t>NUMB</a:t>
                      </a:r>
                      <a:r>
                        <a:rPr sz="1400" spc="0" dirty="0">
                          <a:solidFill>
                            <a:srgbClr val="1F1F1F">
                              <a:alpha val="100000"/>
                            </a:srgbClr>
                          </a:solidFill>
                          <a:latin typeface="Times New Roman" panose="02020603050405020304"/>
                          <a:ea typeface="Times New Roman" panose="02020603050405020304"/>
                          <a:cs typeface="Times New Roman" panose="02020603050405020304"/>
                        </a:rPr>
                        <a:t>ER</a:t>
                      </a:r>
                      <a:r>
                        <a:rPr sz="1400" spc="-10" dirty="0">
                          <a:solidFill>
                            <a:srgbClr val="1F1F1F">
                              <a:alpha val="100000"/>
                            </a:srgbClr>
                          </a:solidFill>
                          <a:latin typeface="Times New Roman" panose="02020603050405020304"/>
                          <a:ea typeface="Times New Roman" panose="02020603050405020304"/>
                          <a:cs typeface="Times New Roman" panose="02020603050405020304"/>
                        </a:rPr>
                        <a:t>(8)</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220979">
                <a:tc>
                  <a:txBody>
                    <a:bodyPr/>
                    <a:lstStyle/>
                    <a:p>
                      <a:pPr algn="l" rtl="0" eaLnBrk="0">
                        <a:lnSpc>
                          <a:spcPct val="110000"/>
                        </a:lnSpc>
                      </a:pPr>
                      <a:endParaRPr lang="en-US" altLang="en-US" sz="300" dirty="0"/>
                    </a:p>
                    <a:p>
                      <a:pPr marL="16510" algn="l" rtl="0" eaLnBrk="0">
                        <a:lnSpc>
                          <a:spcPct val="78000"/>
                        </a:lnSpc>
                        <a:spcBef>
                          <a:spcPts val="5"/>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RhzxQuery</a:t>
                      </a:r>
                      <a:r>
                        <a:rPr sz="1400" spc="0" dirty="0">
                          <a:solidFill>
                            <a:srgbClr val="1F1F1F">
                              <a:alpha val="100000"/>
                            </a:srgbClr>
                          </a:solidFill>
                          <a:latin typeface="Times New Roman" panose="02020603050405020304"/>
                          <a:ea typeface="Times New Roman" panose="02020603050405020304"/>
                          <a:cs typeface="Times New Roman" panose="02020603050405020304"/>
                        </a:rPr>
                        <a:t>Result</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9000"/>
                        </a:lnSpc>
                      </a:pPr>
                      <a:endParaRPr lang="en-US" altLang="en-US" sz="200" dirty="0"/>
                    </a:p>
                    <a:p>
                      <a:pPr marL="687070" algn="l" rtl="0" eaLnBrk="0">
                        <a:lnSpc>
                          <a:spcPct val="96000"/>
                        </a:lnSpc>
                      </a:pPr>
                      <a:r>
                        <a:rPr sz="1200" spc="20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人行征信查询发起接口结</a:t>
                      </a:r>
                      <a:r>
                        <a:rPr sz="1200" spc="17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果</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0000"/>
                        </a:lnSpc>
                      </a:pPr>
                      <a:endParaRPr lang="en-US" altLang="en-US" sz="300" dirty="0"/>
                    </a:p>
                    <a:p>
                      <a:pPr marL="317500" algn="l" rtl="0" eaLnBrk="0">
                        <a:lnSpc>
                          <a:spcPct val="93000"/>
                        </a:lnSpc>
                        <a:spcBef>
                          <a:spcPts val="0"/>
                        </a:spcBef>
                      </a:pPr>
                      <a:r>
                        <a:rPr sz="1200" spc="19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信用评分</a:t>
                      </a:r>
                      <a:r>
                        <a:rPr sz="1900" spc="190" baseline="5000" dirty="0">
                          <a:solidFill>
                            <a:srgbClr val="1F1F1F">
                              <a:alpha val="100000"/>
                            </a:srgbClr>
                          </a:solidFill>
                          <a:latin typeface="Times New Roman" panose="02020603050405020304"/>
                          <a:ea typeface="Times New Roman" panose="02020603050405020304"/>
                          <a:cs typeface="Times New Roman" panose="02020603050405020304"/>
                        </a:rPr>
                        <a:t>.</a:t>
                      </a:r>
                      <a:r>
                        <a:rPr sz="1200" spc="19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行为评</a:t>
                      </a:r>
                      <a:r>
                        <a:rPr sz="1200" spc="1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a:t>
                      </a:r>
                      <a:endParaRPr lang="en-US" altLang="en-US" sz="12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11000"/>
                        </a:lnSpc>
                      </a:pPr>
                      <a:endParaRPr lang="en-US" altLang="en-US" sz="300" dirty="0"/>
                    </a:p>
                    <a:p>
                      <a:pPr marL="39814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V</a:t>
                      </a:r>
                      <a:r>
                        <a:rPr sz="1400" spc="0" dirty="0">
                          <a:solidFill>
                            <a:srgbClr val="1F1F1F">
                              <a:alpha val="100000"/>
                            </a:srgbClr>
                          </a:solidFill>
                          <a:latin typeface="Times New Roman" panose="02020603050405020304"/>
                          <a:ea typeface="Times New Roman" panose="02020603050405020304"/>
                          <a:cs typeface="Times New Roman" panose="02020603050405020304"/>
                        </a:rPr>
                        <a:t>ARCHAR</a:t>
                      </a:r>
                      <a:r>
                        <a:rPr sz="1400" spc="-10" dirty="0">
                          <a:solidFill>
                            <a:srgbClr val="1F1F1F">
                              <a:alpha val="100000"/>
                            </a:srgbClr>
                          </a:solidFill>
                          <a:latin typeface="Times New Roman" panose="02020603050405020304"/>
                          <a:ea typeface="Times New Roman" panose="02020603050405020304"/>
                          <a:cs typeface="Times New Roman" panose="02020603050405020304"/>
                        </a:rPr>
                        <a:t>2(2000)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297814">
                <a:tc>
                  <a:txBody>
                    <a:bodyPr/>
                    <a:lstStyle/>
                    <a:p>
                      <a:pPr algn="l" rtl="0" eaLnBrk="0">
                        <a:lnSpc>
                          <a:spcPct val="116000"/>
                        </a:lnSpc>
                      </a:pPr>
                      <a:endParaRPr lang="en-US" altLang="en-US" sz="500" dirty="0"/>
                    </a:p>
                    <a:p>
                      <a:pPr marL="16510" algn="l" rtl="0" eaLnBrk="0">
                        <a:lnSpc>
                          <a:spcPct val="78000"/>
                        </a:lnSpc>
                        <a:spcBef>
                          <a:spcPts val="5"/>
                        </a:spcBef>
                      </a:pPr>
                      <a:r>
                        <a:rPr sz="1400" spc="0" dirty="0">
                          <a:solidFill>
                            <a:srgbClr val="1F1F1F">
                              <a:alpha val="100000"/>
                            </a:srgbClr>
                          </a:solidFill>
                          <a:latin typeface="Times New Roman" panose="02020603050405020304"/>
                          <a:ea typeface="Times New Roman" panose="02020603050405020304"/>
                          <a:cs typeface="Times New Roman" panose="02020603050405020304"/>
                        </a:rPr>
                        <a:t>Loancard</a:t>
                      </a:r>
                      <a:r>
                        <a:rPr sz="1400" spc="2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OrgCount</a:t>
                      </a:r>
                      <a:r>
                        <a:rPr sz="1400" spc="2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GT</a:t>
                      </a:r>
                      <a:r>
                        <a:rPr sz="1400" spc="20" dirty="0">
                          <a:solidFill>
                            <a:srgbClr val="1F1F1F">
                              <a:alpha val="100000"/>
                            </a:srgbClr>
                          </a:solidFill>
                          <a:latin typeface="Times New Roman" panose="02020603050405020304"/>
                          <a:ea typeface="Times New Roman" panose="02020603050405020304"/>
                          <a:cs typeface="Times New Roman" panose="02020603050405020304"/>
                        </a:rPr>
                        <a:t>1</a:t>
                      </a:r>
                      <a:r>
                        <a:rPr sz="1400" spc="10" dirty="0">
                          <a:solidFill>
                            <a:srgbClr val="1F1F1F">
                              <a:alpha val="100000"/>
                            </a:srgbClr>
                          </a:solidFill>
                          <a:latin typeface="Times New Roman" panose="02020603050405020304"/>
                          <a:ea typeface="Times New Roman" panose="02020603050405020304"/>
                          <a:cs typeface="Times New Roman" panose="02020603050405020304"/>
                        </a:rPr>
                        <a:t>0</a:t>
                      </a:r>
                      <a:r>
                        <a:rPr sz="1400" spc="0" dirty="0">
                          <a:solidFill>
                            <a:srgbClr val="1F1F1F">
                              <a:alpha val="100000"/>
                            </a:srgbClr>
                          </a:solidFill>
                          <a:latin typeface="Times New Roman" panose="02020603050405020304"/>
                          <a:ea typeface="Times New Roman" panose="02020603050405020304"/>
                          <a:cs typeface="Times New Roman" panose="02020603050405020304"/>
                        </a:rPr>
                        <a:t>000</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8000"/>
                        </a:lnSpc>
                      </a:pPr>
                      <a:endParaRPr lang="en-US" altLang="en-US" sz="500" dirty="0"/>
                    </a:p>
                    <a:p>
                      <a:pPr marL="470535" algn="l" rtl="0" eaLnBrk="0">
                        <a:lnSpc>
                          <a:spcPct val="97000"/>
                        </a:lnSpc>
                        <a:spcBef>
                          <a:spcPts val="5"/>
                        </a:spcBef>
                      </a:pPr>
                      <a:r>
                        <a:rPr sz="14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当前信用</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卡发卡机构数除</a:t>
                      </a:r>
                      <a:r>
                        <a:rPr sz="1400" spc="0" dirty="0">
                          <a:solidFill>
                            <a:srgbClr val="1F1F1F">
                              <a:alpha val="100000"/>
                            </a:srgbClr>
                          </a:solidFill>
                          <a:latin typeface="Times New Roman" panose="02020603050405020304"/>
                          <a:ea typeface="Times New Roman" panose="02020603050405020304"/>
                          <a:cs typeface="Times New Roman" panose="02020603050405020304"/>
                        </a:rPr>
                        <a:t>1</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万以下</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9000"/>
                        </a:lnSpc>
                      </a:pPr>
                      <a:endParaRPr lang="en-US" altLang="en-US" sz="500" dirty="0"/>
                    </a:p>
                    <a:p>
                      <a:pPr marL="317500" algn="l" rtl="0" eaLnBrk="0">
                        <a:lnSpc>
                          <a:spcPct val="97000"/>
                        </a:lnSpc>
                        <a:spcBef>
                          <a:spcPts val="5"/>
                        </a:spcBef>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信用评分</a:t>
                      </a:r>
                      <a:r>
                        <a:rPr sz="2100" spc="0" baseline="5000" dirty="0">
                          <a:solidFill>
                            <a:srgbClr val="1F1F1F">
                              <a:alpha val="100000"/>
                            </a:srgbClr>
                          </a:solidFill>
                          <a:latin typeface="Times New Roman" panose="02020603050405020304"/>
                          <a:ea typeface="Times New Roman" panose="02020603050405020304"/>
                          <a:cs typeface="Times New Roman" panose="02020603050405020304"/>
                        </a:rPr>
                        <a:t>.</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行为评分</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17000"/>
                        </a:lnSpc>
                      </a:pPr>
                      <a:endParaRPr lang="en-US" altLang="en-US" sz="500" dirty="0"/>
                    </a:p>
                    <a:p>
                      <a:pPr marL="628015" algn="l" rtl="0" eaLnBrk="0">
                        <a:lnSpc>
                          <a:spcPct val="78000"/>
                        </a:lnSpc>
                        <a:spcBef>
                          <a:spcPts val="0"/>
                        </a:spcBef>
                      </a:pPr>
                      <a:r>
                        <a:rPr sz="1400" spc="-10" dirty="0">
                          <a:solidFill>
                            <a:srgbClr val="1F1F1F">
                              <a:alpha val="100000"/>
                            </a:srgbClr>
                          </a:solidFill>
                          <a:latin typeface="Times New Roman" panose="02020603050405020304"/>
                          <a:ea typeface="Times New Roman" panose="02020603050405020304"/>
                          <a:cs typeface="Times New Roman" panose="02020603050405020304"/>
                        </a:rPr>
                        <a:t>NUMB</a:t>
                      </a:r>
                      <a:r>
                        <a:rPr sz="1400" spc="0" dirty="0">
                          <a:solidFill>
                            <a:srgbClr val="1F1F1F">
                              <a:alpha val="100000"/>
                            </a:srgbClr>
                          </a:solidFill>
                          <a:latin typeface="Times New Roman" panose="02020603050405020304"/>
                          <a:ea typeface="Times New Roman" panose="02020603050405020304"/>
                          <a:cs typeface="Times New Roman" panose="02020603050405020304"/>
                        </a:rPr>
                        <a:t>ER</a:t>
                      </a:r>
                      <a:r>
                        <a:rPr sz="1400" spc="-10" dirty="0">
                          <a:solidFill>
                            <a:srgbClr val="1F1F1F">
                              <a:alpha val="100000"/>
                            </a:srgbClr>
                          </a:solidFill>
                          <a:latin typeface="Times New Roman" panose="02020603050405020304"/>
                          <a:ea typeface="Times New Roman" panose="02020603050405020304"/>
                          <a:cs typeface="Times New Roman" panose="02020603050405020304"/>
                        </a:rPr>
                        <a:t>(8)</a:t>
                      </a:r>
                      <a:endParaRPr lang="en-US" altLang="en-US" sz="1400" dirty="0"/>
                    </a:p>
                  </a:txBody>
                  <a:tcPr marL="0" marR="0" marT="0" marB="0">
                    <a:lnL w="12700" cap="flat" cmpd="sng" algn="ctr">
                      <a:solidFill>
                        <a:srgbClr val="FFFFFF"/>
                      </a:solidFill>
                      <a:prstDash val="solid"/>
                      <a:round/>
                      <a:headEnd type="none" w="med" len="med"/>
                      <a:tailEnd type="none" w="med" len="med"/>
                    </a:lnL>
                    <a:lnR>
                      <a:noFill/>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0000"/>
                        </a:lnSpc>
                      </a:pPr>
                      <a:endParaRPr lang="en-US" altLang="en-US" sz="100" dirty="0"/>
                    </a:p>
                    <a:p>
                      <a:pPr marL="237490" algn="l" rtl="0" eaLnBrk="0">
                        <a:lnSpc>
                          <a:spcPct val="97000"/>
                        </a:lnSpc>
                      </a:pPr>
                      <a:endParaRPr lang="en-US" altLang="en-US" sz="1200" dirty="0"/>
                    </a:p>
                  </a:txBody>
                  <a:tcPr marL="0" marR="0" marT="0" marB="0">
                    <a:lnL>
                      <a:noFill/>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r h="234315">
                <a:tc>
                  <a:txBody>
                    <a:bodyPr/>
                    <a:lstStyle/>
                    <a:p>
                      <a:pPr algn="l" rtl="0" eaLnBrk="0">
                        <a:lnSpc>
                          <a:spcPct val="111000"/>
                        </a:lnSpc>
                      </a:pPr>
                      <a:endParaRPr lang="en-US" altLang="en-US" sz="300" dirty="0"/>
                    </a:p>
                    <a:p>
                      <a:pPr marL="14605" algn="l" rtl="0" eaLnBrk="0">
                        <a:lnSpc>
                          <a:spcPct val="78000"/>
                        </a:lnSpc>
                      </a:pPr>
                      <a:r>
                        <a:rPr sz="1400" spc="-10" dirty="0">
                          <a:solidFill>
                            <a:srgbClr val="1F1F1F">
                              <a:alpha val="100000"/>
                            </a:srgbClr>
                          </a:solidFill>
                          <a:latin typeface="Times New Roman" panose="02020603050405020304"/>
                          <a:ea typeface="Times New Roman" panose="02020603050405020304"/>
                          <a:cs typeface="Times New Roman" panose="02020603050405020304"/>
                        </a:rPr>
                        <a:t>Assuree</a:t>
                      </a:r>
                      <a:r>
                        <a:rPr sz="1400" spc="0" dirty="0">
                          <a:solidFill>
                            <a:srgbClr val="1F1F1F">
                              <a:alpha val="100000"/>
                            </a:srgbClr>
                          </a:solidFill>
                          <a:latin typeface="Times New Roman" panose="02020603050405020304"/>
                          <a:ea typeface="Times New Roman" panose="02020603050405020304"/>
                          <a:cs typeface="Times New Roman" panose="02020603050405020304"/>
                        </a:rPr>
                        <a:t>rRepay</a:t>
                      </a:r>
                      <a:r>
                        <a:rPr sz="1400" spc="-10" dirty="0">
                          <a:solidFill>
                            <a:srgbClr val="1F1F1F">
                              <a:alpha val="100000"/>
                            </a:srgbClr>
                          </a:solidFill>
                          <a:latin typeface="Times New Roman" panose="02020603050405020304"/>
                          <a:ea typeface="Times New Roman" panose="02020603050405020304"/>
                          <a:cs typeface="Times New Roman" panose="02020603050405020304"/>
                        </a:rPr>
                        <a:t>_</a:t>
                      </a:r>
                      <a:r>
                        <a:rPr sz="1400" spc="0" dirty="0">
                          <a:solidFill>
                            <a:srgbClr val="1F1F1F">
                              <a:alpha val="100000"/>
                            </a:srgbClr>
                          </a:solidFill>
                          <a:latin typeface="Times New Roman" panose="02020603050405020304"/>
                          <a:ea typeface="Times New Roman" panose="02020603050405020304"/>
                          <a:cs typeface="Times New Roman" panose="02020603050405020304"/>
                        </a:rPr>
                        <a:t>Amount</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5000"/>
                        </a:lnSpc>
                      </a:pPr>
                      <a:endParaRPr lang="en-US" altLang="en-US" sz="200" dirty="0"/>
                    </a:p>
                    <a:p>
                      <a:pPr marL="864870" algn="l" rtl="0" eaLnBrk="0">
                        <a:lnSpc>
                          <a:spcPct val="89000"/>
                        </a:lnSpc>
                        <a:spcBef>
                          <a:spcPts val="0"/>
                        </a:spcBef>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人行保证人代偿总余额</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l" rtl="0" eaLnBrk="0">
                        <a:lnSpc>
                          <a:spcPct val="145000"/>
                        </a:lnSpc>
                      </a:pPr>
                      <a:endParaRPr lang="en-US" altLang="en-US" sz="200" dirty="0"/>
                    </a:p>
                    <a:p>
                      <a:pPr marL="317500" algn="l" rtl="0" eaLnBrk="0">
                        <a:lnSpc>
                          <a:spcPct val="89000"/>
                        </a:lnSpc>
                        <a:spcBef>
                          <a:spcPts val="0"/>
                        </a:spcBef>
                      </a:pP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信用评分</a:t>
                      </a:r>
                      <a:r>
                        <a:rPr sz="2100" spc="0" baseline="5000" dirty="0">
                          <a:solidFill>
                            <a:srgbClr val="1F1F1F">
                              <a:alpha val="100000"/>
                            </a:srgbClr>
                          </a:solidFill>
                          <a:latin typeface="Times New Roman" panose="02020603050405020304"/>
                          <a:ea typeface="Times New Roman" panose="02020603050405020304"/>
                          <a:cs typeface="Times New Roman" panose="02020603050405020304"/>
                        </a:rPr>
                        <a:t>.</a:t>
                      </a:r>
                      <a:r>
                        <a:rPr sz="14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行为评分</a:t>
                      </a:r>
                      <a:endParaRPr lang="en-US" altLang="en-US" sz="140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gridSpan="2">
                  <a:txBody>
                    <a:bodyPr/>
                    <a:lstStyle/>
                    <a:p>
                      <a:pPr algn="l" rtl="0" eaLnBrk="0">
                        <a:lnSpc>
                          <a:spcPct val="111000"/>
                        </a:lnSpc>
                      </a:pPr>
                      <a:endParaRPr lang="en-US" altLang="en-US" sz="100" dirty="0"/>
                    </a:p>
                    <a:p>
                      <a:pPr marL="582930" algn="l" rtl="0" eaLnBrk="0">
                        <a:lnSpc>
                          <a:spcPct val="94000"/>
                        </a:lnSpc>
                      </a:pPr>
                      <a:r>
                        <a:rPr sz="1400" spc="0" dirty="0">
                          <a:solidFill>
                            <a:srgbClr val="1F1F1F">
                              <a:alpha val="100000"/>
                            </a:srgbClr>
                          </a:solidFill>
                          <a:latin typeface="Times New Roman" panose="02020603050405020304"/>
                          <a:ea typeface="Times New Roman" panose="02020603050405020304"/>
                          <a:cs typeface="Times New Roman" panose="02020603050405020304"/>
                        </a:rPr>
                        <a:t>NUMBER</a:t>
                      </a:r>
                      <a:r>
                        <a:rPr sz="1400" spc="20" dirty="0">
                          <a:solidFill>
                            <a:srgbClr val="1F1F1F">
                              <a:alpha val="100000"/>
                            </a:srgbClr>
                          </a:solidFill>
                          <a:latin typeface="Times New Roman" panose="02020603050405020304"/>
                          <a:ea typeface="Times New Roman" panose="02020603050405020304"/>
                          <a:cs typeface="Times New Roman" panose="02020603050405020304"/>
                        </a:rPr>
                        <a:t>(20)</a:t>
                      </a:r>
                      <a:endParaRPr lang="en-US" altLang="en-US" sz="1170" dirty="0"/>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hMerge="1">
                  <a:txBody>
                    <a:bodyPr/>
                    <a:lstStyle/>
                    <a:p>
                      <a:endParaRPr lang="zh-CN"/>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4" name="textbox 9"/>
          <p:cNvSpPr/>
          <p:nvPr/>
        </p:nvSpPr>
        <p:spPr>
          <a:xfrm>
            <a:off x="768904" y="1501078"/>
            <a:ext cx="11005819" cy="560705"/>
          </a:xfrm>
          <a:prstGeom prst="rect">
            <a:avLst/>
          </a:prstGeom>
        </p:spPr>
        <p:txBody>
          <a:bodyPr vert="horz" wrap="square" lIns="0" tIns="0" rIns="0" bIns="0"/>
          <a:lstStyle/>
          <a:p>
            <a:pPr algn="l" rtl="0" eaLnBrk="0">
              <a:lnSpc>
                <a:spcPct val="67000"/>
              </a:lnSpc>
            </a:pPr>
            <a:endParaRPr lang="en-US" altLang="en-US" sz="100" dirty="0"/>
          </a:p>
          <a:p>
            <a:pPr marL="13970" indent="-1270" algn="l" rtl="0" eaLnBrk="0">
              <a:lnSpc>
                <a:spcPct val="98000"/>
              </a:lnSpc>
            </a:pPr>
            <a:r>
              <a:rPr sz="18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特征库可以</a:t>
            </a:r>
            <a:r>
              <a:rPr sz="18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简单地理解为是一张具有业务逻辑含义的</a:t>
            </a:r>
            <a:r>
              <a:rPr sz="1800" b="1"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数据字典</a:t>
            </a:r>
            <a:r>
              <a:rPr sz="18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表格，根据特征库，可以将数据平台中非结构化 </a:t>
            </a:r>
            <a:r>
              <a:rPr sz="1800" spc="-1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数据标</a:t>
            </a:r>
            <a:r>
              <a:rPr sz="1800" spc="0" dirty="0">
                <a:solidFill>
                  <a:srgbClr val="1F1F1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准化为能够表征风险水平的字段表</a:t>
            </a:r>
            <a:endParaRPr lang="en-US" altLang="en-US" sz="1800" dirty="0"/>
          </a:p>
        </p:txBody>
      </p:sp>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策略及模型体系：</a:t>
            </a:r>
          </a:p>
        </p:txBody>
      </p:sp>
      <p:sp>
        <p:nvSpPr>
          <p:cNvPr id="6" name="文本框 5"/>
          <p:cNvSpPr txBox="1"/>
          <p:nvPr/>
        </p:nvSpPr>
        <p:spPr>
          <a:xfrm>
            <a:off x="890016" y="1524542"/>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textbox 7"/>
          <p:cNvSpPr/>
          <p:nvPr/>
        </p:nvSpPr>
        <p:spPr>
          <a:xfrm>
            <a:off x="4206996" y="2172405"/>
            <a:ext cx="522605" cy="1833879"/>
          </a:xfrm>
          <a:prstGeom prst="rect">
            <a:avLst/>
          </a:prstGeom>
          <a:solidFill>
            <a:srgbClr val="DAAF0C"/>
          </a:solidFill>
        </p:spPr>
        <p:txBody>
          <a:bodyPr vert="eaVert" wrap="square" lIns="0" tIns="0" rIns="0" bIns="0"/>
          <a:lstStyle/>
          <a:p>
            <a:pPr algn="l" rtl="0" eaLnBrk="0">
              <a:lnSpc>
                <a:spcPct val="100000"/>
              </a:lnSpc>
            </a:pPr>
            <a:endParaRPr lang="en-US" altLang="en-US" sz="800" dirty="0"/>
          </a:p>
          <a:p>
            <a:pPr marL="228600" algn="l" rtl="0" eaLnBrk="0">
              <a:lnSpc>
                <a:spcPct val="91000"/>
              </a:lnSpc>
              <a:spcBef>
                <a:spcPts val="5"/>
              </a:spcBef>
            </a:pP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诈</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a:t>
            </a:r>
            <a:endParaRPr lang="en-US" altLang="en-US" sz="1900" dirty="0"/>
          </a:p>
        </p:txBody>
      </p:sp>
      <p:sp>
        <p:nvSpPr>
          <p:cNvPr id="3" name="textbox 8"/>
          <p:cNvSpPr/>
          <p:nvPr/>
        </p:nvSpPr>
        <p:spPr>
          <a:xfrm>
            <a:off x="5588049" y="2172405"/>
            <a:ext cx="523240" cy="1833879"/>
          </a:xfrm>
          <a:prstGeom prst="rect">
            <a:avLst/>
          </a:prstGeom>
          <a:solidFill>
            <a:srgbClr val="ACA2A2"/>
          </a:solidFill>
        </p:spPr>
        <p:txBody>
          <a:bodyPr vert="eaVert" wrap="square" lIns="0" tIns="0" rIns="0" bIns="0"/>
          <a:lstStyle/>
          <a:p>
            <a:pPr algn="l" rtl="0" eaLnBrk="0">
              <a:lnSpc>
                <a:spcPct val="113000"/>
              </a:lnSpc>
            </a:pPr>
            <a:endParaRPr lang="en-US" altLang="en-US" sz="700" dirty="0"/>
          </a:p>
          <a:p>
            <a:pPr marL="83185" algn="l" rtl="0" eaLnBrk="0">
              <a:lnSpc>
                <a:spcPct val="91000"/>
              </a:lnSpc>
              <a:spcBef>
                <a:spcPts val="5"/>
              </a:spcBef>
            </a:pP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评</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规</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则</a:t>
            </a:r>
            <a:endParaRPr lang="en-US" altLang="en-US" sz="1900" dirty="0"/>
          </a:p>
        </p:txBody>
      </p:sp>
      <p:sp>
        <p:nvSpPr>
          <p:cNvPr id="5" name="textbox 9"/>
          <p:cNvSpPr/>
          <p:nvPr/>
        </p:nvSpPr>
        <p:spPr>
          <a:xfrm>
            <a:off x="6985285" y="2172405"/>
            <a:ext cx="523240" cy="1833879"/>
          </a:xfrm>
          <a:prstGeom prst="rect">
            <a:avLst/>
          </a:prstGeom>
          <a:solidFill>
            <a:srgbClr val="F4B183"/>
          </a:solidFill>
        </p:spPr>
        <p:txBody>
          <a:bodyPr vert="eaVert" wrap="square" lIns="0" tIns="0" rIns="0" bIns="0"/>
          <a:lstStyle/>
          <a:p>
            <a:pPr algn="l" rtl="0" eaLnBrk="0">
              <a:lnSpc>
                <a:spcPct val="112000"/>
              </a:lnSpc>
            </a:pPr>
            <a:endParaRPr lang="en-US" altLang="en-US" sz="700" dirty="0"/>
          </a:p>
          <a:p>
            <a:pPr marL="83185" algn="l" rtl="0" eaLnBrk="0">
              <a:lnSpc>
                <a:spcPct val="91000"/>
              </a:lnSpc>
              <a:spcBef>
                <a:spcPts val="5"/>
              </a:spcBef>
            </a:pP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信</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评</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a:t>
            </a:r>
            <a:r>
              <a:rPr sz="1900" spc="-10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5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a:t>
            </a:r>
            <a:endParaRPr lang="en-US" altLang="en-US" sz="1900" dirty="0"/>
          </a:p>
        </p:txBody>
      </p:sp>
      <p:sp>
        <p:nvSpPr>
          <p:cNvPr id="7" name="textbox 10"/>
          <p:cNvSpPr/>
          <p:nvPr/>
        </p:nvSpPr>
        <p:spPr>
          <a:xfrm>
            <a:off x="8346254" y="2172405"/>
            <a:ext cx="523875" cy="1833879"/>
          </a:xfrm>
          <a:prstGeom prst="rect">
            <a:avLst/>
          </a:prstGeom>
          <a:solidFill>
            <a:srgbClr val="736666"/>
          </a:solidFill>
        </p:spPr>
        <p:txBody>
          <a:bodyPr vert="eaVert" wrap="square" lIns="0" tIns="0" rIns="0" bIns="0"/>
          <a:lstStyle/>
          <a:p>
            <a:pPr algn="l" rtl="0" eaLnBrk="0">
              <a:lnSpc>
                <a:spcPct val="111000"/>
              </a:lnSpc>
            </a:pPr>
            <a:endParaRPr lang="en-US" altLang="en-US" sz="700" dirty="0"/>
          </a:p>
          <a:p>
            <a:pPr marL="373380" algn="l" rtl="0" eaLnBrk="0">
              <a:lnSpc>
                <a:spcPct val="91000"/>
              </a:lnSpc>
            </a:pPr>
            <a:r>
              <a:rPr sz="1900" b="1"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综</a:t>
            </a:r>
            <a:r>
              <a:rPr sz="1900"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合</a:t>
            </a:r>
            <a:r>
              <a:rPr sz="1900"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决</a:t>
            </a:r>
            <a:r>
              <a:rPr sz="1900"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4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策</a:t>
            </a:r>
            <a:endParaRPr lang="en-US" altLang="en-US" sz="1900" dirty="0"/>
          </a:p>
        </p:txBody>
      </p:sp>
      <p:sp>
        <p:nvSpPr>
          <p:cNvPr id="8" name="textbox 11"/>
          <p:cNvSpPr/>
          <p:nvPr/>
        </p:nvSpPr>
        <p:spPr>
          <a:xfrm>
            <a:off x="9743725" y="2172405"/>
            <a:ext cx="523240" cy="1833879"/>
          </a:xfrm>
          <a:prstGeom prst="rect">
            <a:avLst/>
          </a:prstGeom>
          <a:solidFill>
            <a:srgbClr val="A9D18E"/>
          </a:solidFill>
        </p:spPr>
        <p:txBody>
          <a:bodyPr vert="eaVert" wrap="square" lIns="0" tIns="0" rIns="0" bIns="0"/>
          <a:lstStyle/>
          <a:p>
            <a:pPr algn="l" rtl="0" eaLnBrk="0">
              <a:lnSpc>
                <a:spcPct val="112000"/>
              </a:lnSpc>
            </a:pPr>
            <a:endParaRPr lang="en-US" altLang="en-US" sz="700" dirty="0"/>
          </a:p>
          <a:p>
            <a:pPr marL="373380" algn="l" rtl="0" eaLnBrk="0">
              <a:lnSpc>
                <a:spcPct val="90000"/>
              </a:lnSpc>
              <a:spcBef>
                <a:spcPts val="5"/>
              </a:spcBef>
            </a:pPr>
            <a:r>
              <a:rPr sz="1900" b="1"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贷</a:t>
            </a:r>
            <a:r>
              <a:rPr sz="190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后</a:t>
            </a:r>
            <a:r>
              <a:rPr sz="190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管</a:t>
            </a:r>
            <a:r>
              <a:rPr sz="190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4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理</a:t>
            </a:r>
            <a:endParaRPr lang="en-US" altLang="en-US" sz="1900" dirty="0"/>
          </a:p>
        </p:txBody>
      </p:sp>
      <p:sp>
        <p:nvSpPr>
          <p:cNvPr id="9" name="textbox 12"/>
          <p:cNvSpPr/>
          <p:nvPr/>
        </p:nvSpPr>
        <p:spPr>
          <a:xfrm>
            <a:off x="1651049" y="2172405"/>
            <a:ext cx="523240" cy="1833879"/>
          </a:xfrm>
          <a:prstGeom prst="rect">
            <a:avLst/>
          </a:prstGeom>
          <a:solidFill>
            <a:srgbClr val="FFCA21"/>
          </a:solidFill>
        </p:spPr>
        <p:txBody>
          <a:bodyPr vert="eaVert" wrap="square" lIns="0" tIns="0" rIns="0" bIns="0"/>
          <a:lstStyle/>
          <a:p>
            <a:pPr algn="l" rtl="0" eaLnBrk="0">
              <a:lnSpc>
                <a:spcPct val="101000"/>
              </a:lnSpc>
            </a:pPr>
            <a:endParaRPr lang="en-US" altLang="en-US" sz="800" dirty="0"/>
          </a:p>
          <a:p>
            <a:pPr marL="83185" algn="l" rtl="0" eaLnBrk="0">
              <a:lnSpc>
                <a:spcPct val="91000"/>
              </a:lnSpc>
            </a:pP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政</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策</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准</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入</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规</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则</a:t>
            </a:r>
            <a:endParaRPr lang="en-US" altLang="en-US" sz="1900" dirty="0"/>
          </a:p>
        </p:txBody>
      </p:sp>
      <p:sp>
        <p:nvSpPr>
          <p:cNvPr id="10" name="textbox 13"/>
          <p:cNvSpPr/>
          <p:nvPr/>
        </p:nvSpPr>
        <p:spPr>
          <a:xfrm>
            <a:off x="2809996" y="2172405"/>
            <a:ext cx="522605" cy="1833879"/>
          </a:xfrm>
          <a:prstGeom prst="rect">
            <a:avLst/>
          </a:prstGeom>
          <a:solidFill>
            <a:srgbClr val="DAAF0C"/>
          </a:solidFill>
        </p:spPr>
        <p:txBody>
          <a:bodyPr vert="eaVert" wrap="square" lIns="0" tIns="0" rIns="0" bIns="0"/>
          <a:lstStyle/>
          <a:p>
            <a:pPr algn="l" rtl="0" eaLnBrk="0">
              <a:lnSpc>
                <a:spcPct val="100000"/>
              </a:lnSpc>
            </a:pPr>
            <a:endParaRPr lang="en-US" altLang="en-US" sz="800" dirty="0"/>
          </a:p>
          <a:p>
            <a:pPr algn="l" rtl="0" eaLnBrk="0">
              <a:lnSpc>
                <a:spcPct val="6000"/>
              </a:lnSpc>
            </a:pPr>
            <a:endParaRPr lang="en-US" altLang="en-US" sz="100" dirty="0"/>
          </a:p>
          <a:p>
            <a:pPr marL="228600" algn="l" rtl="0" eaLnBrk="0">
              <a:lnSpc>
                <a:spcPct val="91000"/>
              </a:lnSpc>
            </a:pP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反</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欺</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诈</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规</a:t>
            </a:r>
            <a:r>
              <a:rPr sz="190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900" b="1"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则</a:t>
            </a:r>
            <a:endParaRPr lang="en-US" altLang="en-US" sz="1900" dirty="0"/>
          </a:p>
        </p:txBody>
      </p:sp>
      <p:sp>
        <p:nvSpPr>
          <p:cNvPr id="11" name="path"/>
          <p:cNvSpPr/>
          <p:nvPr/>
        </p:nvSpPr>
        <p:spPr>
          <a:xfrm>
            <a:off x="3627120" y="2903924"/>
            <a:ext cx="360679" cy="370840"/>
          </a:xfrm>
          <a:custGeom>
            <a:avLst/>
            <a:gdLst/>
            <a:ahLst/>
            <a:cxnLst/>
            <a:rect l="0" t="0" r="0" b="0"/>
            <a:pathLst>
              <a:path w="567" h="584">
                <a:moveTo>
                  <a:pt x="460" y="292"/>
                </a:moveTo>
                <a:lnTo>
                  <a:pt x="220" y="530"/>
                </a:lnTo>
                <a:lnTo>
                  <a:pt x="273" y="584"/>
                </a:lnTo>
                <a:lnTo>
                  <a:pt x="567" y="292"/>
                </a:lnTo>
                <a:lnTo>
                  <a:pt x="273" y="0"/>
                </a:lnTo>
                <a:lnTo>
                  <a:pt x="220" y="53"/>
                </a:lnTo>
                <a:lnTo>
                  <a:pt x="460" y="292"/>
                </a:lnTo>
                <a:close/>
                <a:moveTo>
                  <a:pt x="240" y="292"/>
                </a:moveTo>
                <a:lnTo>
                  <a:pt x="0" y="530"/>
                </a:lnTo>
                <a:lnTo>
                  <a:pt x="53" y="584"/>
                </a:lnTo>
                <a:lnTo>
                  <a:pt x="347" y="292"/>
                </a:lnTo>
                <a:lnTo>
                  <a:pt x="53" y="0"/>
                </a:lnTo>
                <a:lnTo>
                  <a:pt x="0" y="53"/>
                </a:lnTo>
                <a:lnTo>
                  <a:pt x="240" y="292"/>
                </a:lnTo>
                <a:close/>
              </a:path>
            </a:pathLst>
          </a:custGeom>
          <a:solidFill>
            <a:srgbClr val="8F8F8F">
              <a:alpha val="100000"/>
            </a:srgbClr>
          </a:solidFill>
          <a:ln cap="flat">
            <a:miter lim="0"/>
          </a:ln>
        </p:spPr>
        <p:txBody>
          <a:bodyPr rtlCol="0"/>
          <a:lstStyle/>
          <a:p>
            <a:pPr algn="ctr"/>
            <a:endParaRPr lang="zh-CN" altLang="en-US"/>
          </a:p>
        </p:txBody>
      </p:sp>
      <p:sp>
        <p:nvSpPr>
          <p:cNvPr id="12" name="path"/>
          <p:cNvSpPr/>
          <p:nvPr/>
        </p:nvSpPr>
        <p:spPr>
          <a:xfrm>
            <a:off x="5024120" y="2903924"/>
            <a:ext cx="360679" cy="370840"/>
          </a:xfrm>
          <a:custGeom>
            <a:avLst/>
            <a:gdLst/>
            <a:ahLst/>
            <a:cxnLst/>
            <a:rect l="0" t="0" r="0" b="0"/>
            <a:pathLst>
              <a:path w="567" h="584">
                <a:moveTo>
                  <a:pt x="460" y="292"/>
                </a:moveTo>
                <a:lnTo>
                  <a:pt x="220" y="530"/>
                </a:lnTo>
                <a:lnTo>
                  <a:pt x="273" y="584"/>
                </a:lnTo>
                <a:lnTo>
                  <a:pt x="567" y="292"/>
                </a:lnTo>
                <a:lnTo>
                  <a:pt x="273" y="0"/>
                </a:lnTo>
                <a:lnTo>
                  <a:pt x="220" y="53"/>
                </a:lnTo>
                <a:lnTo>
                  <a:pt x="460" y="292"/>
                </a:lnTo>
                <a:close/>
                <a:moveTo>
                  <a:pt x="240" y="292"/>
                </a:moveTo>
                <a:lnTo>
                  <a:pt x="0" y="530"/>
                </a:lnTo>
                <a:lnTo>
                  <a:pt x="53" y="584"/>
                </a:lnTo>
                <a:lnTo>
                  <a:pt x="347" y="292"/>
                </a:lnTo>
                <a:lnTo>
                  <a:pt x="53" y="0"/>
                </a:lnTo>
                <a:lnTo>
                  <a:pt x="0" y="53"/>
                </a:lnTo>
                <a:lnTo>
                  <a:pt x="240" y="292"/>
                </a:lnTo>
                <a:close/>
              </a:path>
            </a:pathLst>
          </a:custGeom>
          <a:solidFill>
            <a:srgbClr val="8F8F8F">
              <a:alpha val="100000"/>
            </a:srgbClr>
          </a:solidFill>
          <a:ln cap="flat">
            <a:miter lim="0"/>
          </a:ln>
        </p:spPr>
        <p:txBody>
          <a:bodyPr rtlCol="0"/>
          <a:lstStyle/>
          <a:p>
            <a:pPr algn="ctr"/>
            <a:endParaRPr lang="zh-CN" altLang="en-US"/>
          </a:p>
        </p:txBody>
      </p:sp>
      <p:sp>
        <p:nvSpPr>
          <p:cNvPr id="13" name="path"/>
          <p:cNvSpPr/>
          <p:nvPr/>
        </p:nvSpPr>
        <p:spPr>
          <a:xfrm>
            <a:off x="9169400" y="2903924"/>
            <a:ext cx="355600" cy="370840"/>
          </a:xfrm>
          <a:custGeom>
            <a:avLst/>
            <a:gdLst/>
            <a:ahLst/>
            <a:cxnLst/>
            <a:rect l="0" t="0" r="0" b="0"/>
            <a:pathLst>
              <a:path w="560" h="584">
                <a:moveTo>
                  <a:pt x="454" y="292"/>
                </a:moveTo>
                <a:lnTo>
                  <a:pt x="217" y="530"/>
                </a:lnTo>
                <a:lnTo>
                  <a:pt x="270" y="584"/>
                </a:lnTo>
                <a:lnTo>
                  <a:pt x="560" y="292"/>
                </a:lnTo>
                <a:lnTo>
                  <a:pt x="270" y="0"/>
                </a:lnTo>
                <a:lnTo>
                  <a:pt x="217" y="53"/>
                </a:lnTo>
                <a:lnTo>
                  <a:pt x="454" y="292"/>
                </a:lnTo>
                <a:close/>
                <a:moveTo>
                  <a:pt x="237" y="292"/>
                </a:moveTo>
                <a:lnTo>
                  <a:pt x="0" y="530"/>
                </a:lnTo>
                <a:lnTo>
                  <a:pt x="52" y="584"/>
                </a:lnTo>
                <a:lnTo>
                  <a:pt x="342" y="292"/>
                </a:lnTo>
                <a:lnTo>
                  <a:pt x="52" y="0"/>
                </a:lnTo>
                <a:lnTo>
                  <a:pt x="0" y="53"/>
                </a:lnTo>
                <a:lnTo>
                  <a:pt x="237" y="292"/>
                </a:lnTo>
                <a:close/>
              </a:path>
            </a:pathLst>
          </a:custGeom>
          <a:solidFill>
            <a:srgbClr val="8F8F8F">
              <a:alpha val="100000"/>
            </a:srgbClr>
          </a:solidFill>
          <a:ln cap="flat">
            <a:miter lim="0"/>
          </a:ln>
        </p:spPr>
        <p:txBody>
          <a:bodyPr rtlCol="0"/>
          <a:lstStyle/>
          <a:p>
            <a:pPr algn="ctr"/>
            <a:endParaRPr lang="zh-CN" altLang="en-US"/>
          </a:p>
        </p:txBody>
      </p:sp>
      <p:sp>
        <p:nvSpPr>
          <p:cNvPr id="14" name="path"/>
          <p:cNvSpPr/>
          <p:nvPr/>
        </p:nvSpPr>
        <p:spPr>
          <a:xfrm>
            <a:off x="2326639" y="2903924"/>
            <a:ext cx="355600" cy="370840"/>
          </a:xfrm>
          <a:custGeom>
            <a:avLst/>
            <a:gdLst/>
            <a:ahLst/>
            <a:cxnLst/>
            <a:rect l="0" t="0" r="0" b="0"/>
            <a:pathLst>
              <a:path w="560" h="584">
                <a:moveTo>
                  <a:pt x="454" y="292"/>
                </a:moveTo>
                <a:lnTo>
                  <a:pt x="217" y="530"/>
                </a:lnTo>
                <a:lnTo>
                  <a:pt x="270" y="584"/>
                </a:lnTo>
                <a:lnTo>
                  <a:pt x="560" y="292"/>
                </a:lnTo>
                <a:lnTo>
                  <a:pt x="270" y="0"/>
                </a:lnTo>
                <a:lnTo>
                  <a:pt x="217" y="53"/>
                </a:lnTo>
                <a:lnTo>
                  <a:pt x="454" y="292"/>
                </a:lnTo>
                <a:close/>
                <a:moveTo>
                  <a:pt x="237" y="292"/>
                </a:moveTo>
                <a:lnTo>
                  <a:pt x="0" y="530"/>
                </a:lnTo>
                <a:lnTo>
                  <a:pt x="52" y="584"/>
                </a:lnTo>
                <a:lnTo>
                  <a:pt x="342" y="292"/>
                </a:lnTo>
                <a:lnTo>
                  <a:pt x="52" y="0"/>
                </a:lnTo>
                <a:lnTo>
                  <a:pt x="0" y="53"/>
                </a:lnTo>
                <a:lnTo>
                  <a:pt x="237" y="292"/>
                </a:lnTo>
                <a:close/>
              </a:path>
            </a:pathLst>
          </a:custGeom>
          <a:solidFill>
            <a:srgbClr val="8F8F8F">
              <a:alpha val="100000"/>
            </a:srgbClr>
          </a:solidFill>
          <a:ln cap="flat">
            <a:miter lim="0"/>
          </a:ln>
        </p:spPr>
        <p:txBody>
          <a:bodyPr rtlCol="0"/>
          <a:lstStyle/>
          <a:p>
            <a:pPr algn="ctr"/>
            <a:endParaRPr lang="zh-CN" altLang="en-US"/>
          </a:p>
        </p:txBody>
      </p:sp>
      <p:sp>
        <p:nvSpPr>
          <p:cNvPr id="15" name="path"/>
          <p:cNvSpPr/>
          <p:nvPr/>
        </p:nvSpPr>
        <p:spPr>
          <a:xfrm>
            <a:off x="6410959" y="2903924"/>
            <a:ext cx="355600" cy="370840"/>
          </a:xfrm>
          <a:custGeom>
            <a:avLst/>
            <a:gdLst/>
            <a:ahLst/>
            <a:cxnLst/>
            <a:rect l="0" t="0" r="0" b="0"/>
            <a:pathLst>
              <a:path w="560" h="584">
                <a:moveTo>
                  <a:pt x="454" y="292"/>
                </a:moveTo>
                <a:lnTo>
                  <a:pt x="217" y="530"/>
                </a:lnTo>
                <a:lnTo>
                  <a:pt x="270" y="584"/>
                </a:lnTo>
                <a:lnTo>
                  <a:pt x="560" y="292"/>
                </a:lnTo>
                <a:lnTo>
                  <a:pt x="270" y="0"/>
                </a:lnTo>
                <a:lnTo>
                  <a:pt x="217" y="53"/>
                </a:lnTo>
                <a:lnTo>
                  <a:pt x="454" y="292"/>
                </a:lnTo>
                <a:close/>
                <a:moveTo>
                  <a:pt x="237" y="292"/>
                </a:moveTo>
                <a:lnTo>
                  <a:pt x="0" y="530"/>
                </a:lnTo>
                <a:lnTo>
                  <a:pt x="52" y="584"/>
                </a:lnTo>
                <a:lnTo>
                  <a:pt x="342" y="292"/>
                </a:lnTo>
                <a:lnTo>
                  <a:pt x="52" y="0"/>
                </a:lnTo>
                <a:lnTo>
                  <a:pt x="0" y="53"/>
                </a:lnTo>
                <a:lnTo>
                  <a:pt x="237" y="292"/>
                </a:lnTo>
                <a:close/>
              </a:path>
            </a:pathLst>
          </a:custGeom>
          <a:solidFill>
            <a:srgbClr val="8F8F8F">
              <a:alpha val="100000"/>
            </a:srgbClr>
          </a:solidFill>
          <a:ln cap="flat">
            <a:miter lim="0"/>
          </a:ln>
        </p:spPr>
        <p:txBody>
          <a:bodyPr rtlCol="0"/>
          <a:lstStyle/>
          <a:p>
            <a:pPr algn="ctr"/>
            <a:endParaRPr lang="zh-CN" altLang="en-US"/>
          </a:p>
        </p:txBody>
      </p:sp>
      <p:sp>
        <p:nvSpPr>
          <p:cNvPr id="16" name="path"/>
          <p:cNvSpPr/>
          <p:nvPr/>
        </p:nvSpPr>
        <p:spPr>
          <a:xfrm>
            <a:off x="7807959" y="2903924"/>
            <a:ext cx="355600" cy="370840"/>
          </a:xfrm>
          <a:custGeom>
            <a:avLst/>
            <a:gdLst/>
            <a:ahLst/>
            <a:cxnLst/>
            <a:rect l="0" t="0" r="0" b="0"/>
            <a:pathLst>
              <a:path w="560" h="584">
                <a:moveTo>
                  <a:pt x="454" y="292"/>
                </a:moveTo>
                <a:lnTo>
                  <a:pt x="217" y="530"/>
                </a:lnTo>
                <a:lnTo>
                  <a:pt x="270" y="584"/>
                </a:lnTo>
                <a:lnTo>
                  <a:pt x="560" y="292"/>
                </a:lnTo>
                <a:lnTo>
                  <a:pt x="270" y="0"/>
                </a:lnTo>
                <a:lnTo>
                  <a:pt x="217" y="53"/>
                </a:lnTo>
                <a:lnTo>
                  <a:pt x="454" y="292"/>
                </a:lnTo>
                <a:close/>
                <a:moveTo>
                  <a:pt x="237" y="292"/>
                </a:moveTo>
                <a:lnTo>
                  <a:pt x="0" y="530"/>
                </a:lnTo>
                <a:lnTo>
                  <a:pt x="52" y="584"/>
                </a:lnTo>
                <a:lnTo>
                  <a:pt x="342" y="292"/>
                </a:lnTo>
                <a:lnTo>
                  <a:pt x="52" y="0"/>
                </a:lnTo>
                <a:lnTo>
                  <a:pt x="0" y="53"/>
                </a:lnTo>
                <a:lnTo>
                  <a:pt x="237" y="292"/>
                </a:lnTo>
                <a:close/>
              </a:path>
            </a:pathLst>
          </a:custGeom>
          <a:solidFill>
            <a:srgbClr val="8F8F8F">
              <a:alpha val="100000"/>
            </a:srgbClr>
          </a:solidFill>
          <a:ln cap="flat">
            <a:miter lim="0"/>
          </a:ln>
        </p:spPr>
        <p:txBody>
          <a:bodyPr rtlCol="0"/>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477067" y="2295878"/>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身份核验：</a:t>
            </a:r>
          </a:p>
        </p:txBody>
      </p:sp>
      <p:sp>
        <p:nvSpPr>
          <p:cNvPr id="6" name="文本框 5"/>
          <p:cNvSpPr txBox="1"/>
          <p:nvPr/>
        </p:nvSpPr>
        <p:spPr>
          <a:xfrm>
            <a:off x="9912979" y="4471348"/>
            <a:ext cx="184731" cy="500137"/>
          </a:xfrm>
          <a:prstGeom prst="rect">
            <a:avLst/>
          </a:prstGeom>
          <a:noFill/>
        </p:spPr>
        <p:txBody>
          <a:bodyPr wrap="none" rtlCol="0">
            <a:spAutoFit/>
          </a:bodyPr>
          <a:lstStyle/>
          <a:p>
            <a:endParaRPr lang="zh-CN" altLang="en-US" sz="1600" dirty="0">
              <a:latin typeface="Alibaba PuHuiTi R" pitchFamily="18" charset="-122"/>
              <a:ea typeface="Alibaba PuHuiTi R" pitchFamily="18" charset="-122"/>
              <a:cs typeface="Alibaba PuHuiTi R" pitchFamily="18" charset="-122"/>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18" name="文本框 17"/>
          <p:cNvSpPr txBox="1"/>
          <p:nvPr/>
        </p:nvSpPr>
        <p:spPr>
          <a:xfrm>
            <a:off x="710880" y="1625481"/>
            <a:ext cx="10395409" cy="2677656"/>
          </a:xfrm>
          <a:prstGeom prst="rect">
            <a:avLst/>
          </a:prstGeom>
          <a:noFill/>
        </p:spPr>
        <p:txBody>
          <a:bodyPr wrap="square">
            <a:spAutoFit/>
          </a:bodyPr>
          <a:lstStyle/>
          <a:p>
            <a:r>
              <a:rPr lang="zh-CN" altLang="en-US" sz="2000" kern="0" dirty="0">
                <a:solidFill>
                  <a:srgbClr val="1F1F1F"/>
                </a:solidFill>
                <a:effectLst/>
                <a:latin typeface="Wingdings" panose="05000000000000000000" pitchFamily="2" charset="2"/>
              </a:rPr>
              <a:t></a:t>
            </a:r>
            <a:r>
              <a:rPr lang="zh-CN" altLang="en-US" sz="2000" b="1" kern="0" dirty="0">
                <a:solidFill>
                  <a:srgbClr val="1F1F1F"/>
                </a:solidFill>
                <a:effectLst/>
                <a:latin typeface="MicrosoftYaHei-Bold"/>
              </a:rPr>
              <a:t>实名认证：</a:t>
            </a:r>
            <a:r>
              <a:rPr lang="zh-CN" altLang="en-US" sz="2000" kern="0" dirty="0">
                <a:solidFill>
                  <a:srgbClr val="1F1F1F"/>
                </a:solidFill>
                <a:effectLst/>
                <a:latin typeface="微软雅黑" panose="020B0503020204020204" pitchFamily="34" charset="-122"/>
                <a:ea typeface="微软雅黑" panose="020B0503020204020204" pitchFamily="34" charset="-122"/>
              </a:rPr>
              <a:t>二要素、三要素、四要素验证 </a:t>
            </a:r>
            <a:endParaRPr lang="en-US" altLang="zh-CN" sz="2000" kern="0" dirty="0">
              <a:solidFill>
                <a:srgbClr val="1F1F1F"/>
              </a:solidFill>
              <a:effectLst/>
              <a:latin typeface="微软雅黑" panose="020B0503020204020204" pitchFamily="34" charset="-122"/>
              <a:ea typeface="微软雅黑" panose="020B0503020204020204" pitchFamily="34" charset="-122"/>
            </a:endParaRPr>
          </a:p>
          <a:p>
            <a:endParaRPr lang="zh-CN" altLang="en-US" dirty="0"/>
          </a:p>
          <a:p>
            <a:r>
              <a:rPr lang="zh-CN" altLang="en-US" sz="2000" kern="0" dirty="0">
                <a:solidFill>
                  <a:srgbClr val="1F1F1F"/>
                </a:solidFill>
                <a:effectLst/>
                <a:latin typeface="Wingdings" panose="05000000000000000000" pitchFamily="2" charset="2"/>
              </a:rPr>
              <a:t></a:t>
            </a:r>
            <a:r>
              <a:rPr lang="zh-CN" altLang="en-US" sz="2000" b="1" kern="0" dirty="0">
                <a:solidFill>
                  <a:srgbClr val="1F1F1F"/>
                </a:solidFill>
                <a:effectLst/>
                <a:latin typeface="MicrosoftYaHei-Bold"/>
              </a:rPr>
              <a:t>短信认证：</a:t>
            </a:r>
            <a:r>
              <a:rPr lang="zh-CN" altLang="en-US" sz="2000" kern="0" dirty="0">
                <a:solidFill>
                  <a:srgbClr val="1F1F1F"/>
                </a:solidFill>
                <a:effectLst/>
                <a:latin typeface="微软雅黑" panose="020B0503020204020204" pitchFamily="34" charset="-122"/>
                <a:ea typeface="微软雅黑" panose="020B0503020204020204" pitchFamily="34" charset="-122"/>
              </a:rPr>
              <a:t>验证码 </a:t>
            </a:r>
            <a:endParaRPr lang="en-US" altLang="zh-CN" sz="2000" kern="0" dirty="0">
              <a:solidFill>
                <a:srgbClr val="1F1F1F"/>
              </a:solidFill>
              <a:effectLst/>
              <a:latin typeface="微软雅黑" panose="020B0503020204020204" pitchFamily="34" charset="-122"/>
              <a:ea typeface="微软雅黑" panose="020B0503020204020204" pitchFamily="34" charset="-122"/>
            </a:endParaRPr>
          </a:p>
          <a:p>
            <a:endParaRPr lang="zh-CN" altLang="en-US"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活体检测：</a:t>
            </a:r>
            <a:r>
              <a:rPr lang="zh-CN" altLang="en-US" sz="1800" kern="0" dirty="0">
                <a:solidFill>
                  <a:srgbClr val="1F1F1F"/>
                </a:solidFill>
                <a:effectLst/>
                <a:latin typeface="微软雅黑" panose="020B0503020204020204" pitchFamily="34" charset="-122"/>
                <a:ea typeface="微软雅黑" panose="020B0503020204020204" pitchFamily="34" charset="-122"/>
              </a:rPr>
              <a:t>人脸识别 </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dirty="0"/>
          </a:p>
          <a:p>
            <a:r>
              <a:rPr lang="zh-CN" altLang="en-US" sz="1800" kern="0" dirty="0">
                <a:solidFill>
                  <a:srgbClr val="1F1F1F"/>
                </a:solidFill>
                <a:effectLst/>
                <a:latin typeface="Wingdings" panose="05000000000000000000" pitchFamily="2" charset="2"/>
              </a:rPr>
              <a:t></a:t>
            </a:r>
            <a:r>
              <a:rPr lang="zh-CN" altLang="en-US" sz="1800" b="1" kern="0" dirty="0">
                <a:solidFill>
                  <a:srgbClr val="1F1F1F"/>
                </a:solidFill>
                <a:effectLst/>
                <a:latin typeface="MicrosoftYaHei-Bold"/>
              </a:rPr>
              <a:t>地址校验：</a:t>
            </a:r>
            <a:r>
              <a:rPr lang="zh-CN" altLang="en-US" sz="1800" kern="0" dirty="0">
                <a:solidFill>
                  <a:srgbClr val="1F1F1F"/>
                </a:solidFill>
                <a:effectLst/>
                <a:latin typeface="微软雅黑" panose="020B0503020204020204" pitchFamily="34" charset="-122"/>
                <a:ea typeface="微软雅黑" panose="020B0503020204020204" pitchFamily="34" charset="-122"/>
              </a:rPr>
              <a:t>常住地址、单位地址、户籍地址、手机号归属地、</a:t>
            </a:r>
            <a:r>
              <a:rPr lang="en-US" altLang="zh-CN" sz="1800" kern="0" dirty="0">
                <a:solidFill>
                  <a:srgbClr val="1F1F1F"/>
                </a:solidFill>
                <a:effectLst/>
                <a:latin typeface="微软雅黑" panose="020B0503020204020204" pitchFamily="34" charset="-122"/>
                <a:ea typeface="微软雅黑" panose="020B0503020204020204" pitchFamily="34" charset="-122"/>
              </a:rPr>
              <a:t>IP</a:t>
            </a:r>
            <a:r>
              <a:rPr lang="zh-CN" altLang="en-US" sz="1800" kern="0" dirty="0">
                <a:solidFill>
                  <a:srgbClr val="1F1F1F"/>
                </a:solidFill>
                <a:effectLst/>
                <a:latin typeface="微软雅黑" panose="020B0503020204020204" pitchFamily="34" charset="-122"/>
                <a:ea typeface="微软雅黑" panose="020B0503020204020204" pitchFamily="34" charset="-122"/>
              </a:rPr>
              <a:t>地址、</a:t>
            </a:r>
            <a:r>
              <a:rPr lang="en-US" altLang="zh-CN" sz="1800" kern="0" dirty="0">
                <a:solidFill>
                  <a:srgbClr val="1F1F1F"/>
                </a:solidFill>
                <a:effectLst/>
                <a:latin typeface="微软雅黑" panose="020B0503020204020204" pitchFamily="34" charset="-122"/>
                <a:ea typeface="微软雅黑" panose="020B0503020204020204" pitchFamily="34" charset="-122"/>
              </a:rPr>
              <a:t>GPS</a:t>
            </a:r>
            <a:r>
              <a:rPr lang="zh-CN" altLang="en-US" sz="1800" kern="0" dirty="0">
                <a:solidFill>
                  <a:srgbClr val="1F1F1F"/>
                </a:solidFill>
                <a:effectLst/>
                <a:latin typeface="微软雅黑" panose="020B0503020204020204" pitchFamily="34" charset="-122"/>
                <a:ea typeface="微软雅黑" panose="020B0503020204020204" pitchFamily="34" charset="-122"/>
              </a:rPr>
              <a:t>定位、基站定位</a:t>
            </a:r>
            <a:endParaRPr lang="en-US" altLang="zh-CN" sz="1800" kern="0" dirty="0">
              <a:solidFill>
                <a:srgbClr val="1F1F1F"/>
              </a:solidFill>
              <a:effectLst/>
              <a:latin typeface="微软雅黑" panose="020B0503020204020204" pitchFamily="34" charset="-122"/>
              <a:ea typeface="微软雅黑" panose="020B0503020204020204" pitchFamily="34" charset="-122"/>
            </a:endParaRPr>
          </a:p>
          <a:p>
            <a:endParaRPr lang="zh-CN" altLang="en-US" dirty="0"/>
          </a:p>
          <a:p>
            <a:r>
              <a:rPr lang="zh-CN" altLang="en-US" sz="2000" kern="0" dirty="0">
                <a:solidFill>
                  <a:srgbClr val="1F1F1F"/>
                </a:solidFill>
                <a:effectLst/>
                <a:latin typeface="Wingdings" panose="05000000000000000000" pitchFamily="2" charset="2"/>
              </a:rPr>
              <a:t></a:t>
            </a:r>
            <a:r>
              <a:rPr lang="zh-CN" altLang="en-US" sz="2000" b="1" kern="0" dirty="0">
                <a:solidFill>
                  <a:srgbClr val="1F1F1F"/>
                </a:solidFill>
                <a:effectLst/>
                <a:latin typeface="MicrosoftYaHei-Bold"/>
              </a:rPr>
              <a:t>其他校验：</a:t>
            </a:r>
            <a:r>
              <a:rPr lang="zh-CN" altLang="en-US" sz="2000" kern="0" dirty="0">
                <a:solidFill>
                  <a:srgbClr val="1F1F1F"/>
                </a:solidFill>
                <a:effectLst/>
                <a:latin typeface="微软雅黑" panose="020B0503020204020204" pitchFamily="34" charset="-122"/>
                <a:ea typeface="微软雅黑" panose="020B0503020204020204" pitchFamily="34" charset="-122"/>
              </a:rPr>
              <a:t>运营商信息、车辆信息、邮箱信息</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fontAlgn="auto">
              <a:spcBef>
                <a:spcPts val="0"/>
              </a:spcBef>
              <a:spcAft>
                <a:spcPts val="0"/>
              </a:spcAft>
            </a:pPr>
            <a:r>
              <a:rPr kumimoji="1" lang="zh-CN" altLang="en-US" dirty="0">
                <a:solidFill>
                  <a:srgbClr val="404040"/>
                </a:solidFill>
              </a:rPr>
              <a:t>信贷审批业务基本流程</a:t>
            </a:r>
          </a:p>
        </p:txBody>
      </p:sp>
      <p:sp>
        <p:nvSpPr>
          <p:cNvPr id="2" name="path"/>
          <p:cNvSpPr/>
          <p:nvPr/>
        </p:nvSpPr>
        <p:spPr>
          <a:xfrm>
            <a:off x="1130792" y="1387884"/>
            <a:ext cx="9050012" cy="1088566"/>
          </a:xfrm>
          <a:custGeom>
            <a:avLst/>
            <a:gdLst/>
            <a:ahLst/>
            <a:cxnLst/>
            <a:rect l="0" t="0" r="0" b="0"/>
            <a:pathLst>
              <a:path w="14251" h="1714">
                <a:moveTo>
                  <a:pt x="11" y="1703"/>
                </a:moveTo>
                <a:lnTo>
                  <a:pt x="11" y="10"/>
                </a:lnTo>
                <a:lnTo>
                  <a:pt x="1424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 name="path"/>
          <p:cNvSpPr/>
          <p:nvPr/>
        </p:nvSpPr>
        <p:spPr>
          <a:xfrm>
            <a:off x="4338869" y="3133864"/>
            <a:ext cx="3522986" cy="710497"/>
          </a:xfrm>
          <a:custGeom>
            <a:avLst/>
            <a:gdLst/>
            <a:ahLst/>
            <a:cxnLst/>
            <a:rect l="0" t="0" r="0" b="0"/>
            <a:pathLst>
              <a:path w="5548" h="1118">
                <a:moveTo>
                  <a:pt x="5536" y="1108"/>
                </a:moveTo>
                <a:lnTo>
                  <a:pt x="11" y="1108"/>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 name="path"/>
          <p:cNvSpPr/>
          <p:nvPr/>
        </p:nvSpPr>
        <p:spPr>
          <a:xfrm>
            <a:off x="8850294" y="3133864"/>
            <a:ext cx="1918876" cy="710497"/>
          </a:xfrm>
          <a:custGeom>
            <a:avLst/>
            <a:gdLst/>
            <a:ahLst/>
            <a:cxnLst/>
            <a:rect l="0" t="0" r="0" b="0"/>
            <a:pathLst>
              <a:path w="3021" h="1118">
                <a:moveTo>
                  <a:pt x="11" y="1108"/>
                </a:moveTo>
                <a:lnTo>
                  <a:pt x="3010" y="1108"/>
                </a:lnTo>
                <a:lnTo>
                  <a:pt x="3010"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 name="path"/>
          <p:cNvSpPr/>
          <p:nvPr/>
        </p:nvSpPr>
        <p:spPr>
          <a:xfrm>
            <a:off x="1130792" y="4501776"/>
            <a:ext cx="14146" cy="808254"/>
          </a:xfrm>
          <a:custGeom>
            <a:avLst/>
            <a:gdLst/>
            <a:ahLst/>
            <a:cxnLst/>
            <a:rect l="0" t="0" r="0" b="0"/>
            <a:pathLst>
              <a:path w="22" h="1272">
                <a:moveTo>
                  <a:pt x="11" y="1261"/>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path"/>
          <p:cNvSpPr/>
          <p:nvPr/>
        </p:nvSpPr>
        <p:spPr>
          <a:xfrm>
            <a:off x="636598" y="3837468"/>
            <a:ext cx="1002529" cy="683335"/>
          </a:xfrm>
          <a:custGeom>
            <a:avLst/>
            <a:gdLst/>
            <a:ahLst/>
            <a:cxnLst/>
            <a:rect l="0" t="0" r="0" b="0"/>
            <a:pathLst>
              <a:path w="1578" h="1076">
                <a:moveTo>
                  <a:pt x="710" y="1076"/>
                </a:moveTo>
                <a:lnTo>
                  <a:pt x="789" y="923"/>
                </a:lnTo>
                <a:lnTo>
                  <a:pt x="867" y="1076"/>
                </a:lnTo>
                <a:lnTo>
                  <a:pt x="710" y="1076"/>
                </a:lnTo>
                <a:close/>
              </a:path>
              <a:path w="1578" h="1076">
                <a:moveTo>
                  <a:pt x="0" y="923"/>
                </a:moveTo>
                <a:lnTo>
                  <a:pt x="1578" y="923"/>
                </a:lnTo>
                <a:lnTo>
                  <a:pt x="1578" y="0"/>
                </a:lnTo>
                <a:lnTo>
                  <a:pt x="0" y="0"/>
                </a:lnTo>
                <a:lnTo>
                  <a:pt x="0" y="923"/>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0" name="group 2"/>
          <p:cNvGrpSpPr/>
          <p:nvPr/>
        </p:nvGrpSpPr>
        <p:grpSpPr>
          <a:xfrm rot="21600000">
            <a:off x="634829" y="3133864"/>
            <a:ext cx="1006066" cy="1291594"/>
            <a:chOff x="0" y="0"/>
            <a:chExt cx="1006066" cy="1291594"/>
          </a:xfrm>
        </p:grpSpPr>
        <p:sp>
          <p:nvSpPr>
            <p:cNvPr id="132" name="path"/>
            <p:cNvSpPr/>
            <p:nvPr/>
          </p:nvSpPr>
          <p:spPr>
            <a:xfrm>
              <a:off x="0" y="701880"/>
              <a:ext cx="1006066" cy="589714"/>
            </a:xfrm>
            <a:custGeom>
              <a:avLst/>
              <a:gdLst/>
              <a:ahLst/>
              <a:cxnLst/>
              <a:rect l="0" t="0" r="0" b="0"/>
              <a:pathLst>
                <a:path w="1584" h="928">
                  <a:moveTo>
                    <a:pt x="2" y="925"/>
                  </a:moveTo>
                  <a:lnTo>
                    <a:pt x="1581" y="925"/>
                  </a:lnTo>
                  <a:lnTo>
                    <a:pt x="1581" y="2"/>
                  </a:lnTo>
                  <a:lnTo>
                    <a:pt x="2" y="2"/>
                  </a:lnTo>
                  <a:lnTo>
                    <a:pt x="2" y="925"/>
                  </a:lnTo>
                  <a:close/>
                </a:path>
              </a:pathLst>
            </a:custGeom>
            <a:noFill/>
            <a:ln w="3491" cap="sq">
              <a:solidFill>
                <a:srgbClr val="C8C8C8">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3" name="path"/>
            <p:cNvSpPr/>
            <p:nvPr/>
          </p:nvSpPr>
          <p:spPr>
            <a:xfrm>
              <a:off x="495962" y="0"/>
              <a:ext cx="14146" cy="710497"/>
            </a:xfrm>
            <a:custGeom>
              <a:avLst/>
              <a:gdLst/>
              <a:ahLst/>
              <a:cxnLst/>
              <a:rect l="0" t="0" r="0" b="0"/>
              <a:pathLst>
                <a:path w="22" h="1118">
                  <a:moveTo>
                    <a:pt x="11" y="1108"/>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path"/>
          <p:cNvSpPr/>
          <p:nvPr/>
        </p:nvSpPr>
        <p:spPr>
          <a:xfrm>
            <a:off x="11256388" y="2755796"/>
            <a:ext cx="314908" cy="2749680"/>
          </a:xfrm>
          <a:custGeom>
            <a:avLst/>
            <a:gdLst/>
            <a:ahLst/>
            <a:cxnLst/>
            <a:rect l="0" t="0" r="0" b="0"/>
            <a:pathLst>
              <a:path w="495" h="4330">
                <a:moveTo>
                  <a:pt x="11" y="10"/>
                </a:moveTo>
                <a:lnTo>
                  <a:pt x="484" y="10"/>
                </a:lnTo>
                <a:lnTo>
                  <a:pt x="484" y="4319"/>
                </a:lnTo>
                <a:lnTo>
                  <a:pt x="148" y="4319"/>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2" name="group 4"/>
          <p:cNvGrpSpPr/>
          <p:nvPr/>
        </p:nvGrpSpPr>
        <p:grpSpPr>
          <a:xfrm rot="21600000">
            <a:off x="631292" y="2464386"/>
            <a:ext cx="1013142" cy="688505"/>
            <a:chOff x="0" y="0"/>
            <a:chExt cx="1013142" cy="688505"/>
          </a:xfrm>
        </p:grpSpPr>
        <p:sp>
          <p:nvSpPr>
            <p:cNvPr id="129" name="path"/>
            <p:cNvSpPr/>
            <p:nvPr/>
          </p:nvSpPr>
          <p:spPr>
            <a:xfrm>
              <a:off x="456775" y="591438"/>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path"/>
            <p:cNvSpPr/>
            <p:nvPr/>
          </p:nvSpPr>
          <p:spPr>
            <a:xfrm>
              <a:off x="5305" y="5170"/>
              <a:ext cx="1002532"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1" name="path"/>
            <p:cNvSpPr/>
            <p:nvPr/>
          </p:nvSpPr>
          <p:spPr>
            <a:xfrm>
              <a:off x="0" y="0"/>
              <a:ext cx="1013142"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3" name="group 6"/>
          <p:cNvGrpSpPr/>
          <p:nvPr/>
        </p:nvGrpSpPr>
        <p:grpSpPr>
          <a:xfrm rot="21600000">
            <a:off x="10255570" y="1194094"/>
            <a:ext cx="1013196" cy="401232"/>
            <a:chOff x="0" y="0"/>
            <a:chExt cx="1013196" cy="401232"/>
          </a:xfrm>
        </p:grpSpPr>
        <p:sp>
          <p:nvSpPr>
            <p:cNvPr id="127" name="path"/>
            <p:cNvSpPr/>
            <p:nvPr/>
          </p:nvSpPr>
          <p:spPr>
            <a:xfrm>
              <a:off x="5305" y="5170"/>
              <a:ext cx="1002586" cy="390890"/>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8" name="path"/>
            <p:cNvSpPr/>
            <p:nvPr/>
          </p:nvSpPr>
          <p:spPr>
            <a:xfrm>
              <a:off x="0" y="0"/>
              <a:ext cx="1013196" cy="401232"/>
            </a:xfrm>
            <a:custGeom>
              <a:avLst/>
              <a:gdLst/>
              <a:ahLst/>
              <a:cxnLst/>
              <a:rect l="0" t="0" r="0" b="0"/>
              <a:pathLst>
                <a:path w="1595" h="631">
                  <a:moveTo>
                    <a:pt x="324" y="623"/>
                  </a:moveTo>
                  <a:lnTo>
                    <a:pt x="1271" y="623"/>
                  </a:lnTo>
                  <a:cubicBezTo>
                    <a:pt x="1445" y="623"/>
                    <a:pt x="1587" y="486"/>
                    <a:pt x="1587" y="316"/>
                  </a:cubicBezTo>
                  <a:cubicBezTo>
                    <a:pt x="1587" y="146"/>
                    <a:pt x="1445" y="8"/>
                    <a:pt x="1271" y="8"/>
                  </a:cubicBezTo>
                  <a:lnTo>
                    <a:pt x="324" y="8"/>
                  </a:lnTo>
                  <a:cubicBezTo>
                    <a:pt x="149" y="8"/>
                    <a:pt x="8" y="146"/>
                    <a:pt x="8" y="316"/>
                  </a:cubicBezTo>
                  <a:cubicBezTo>
                    <a:pt x="8" y="486"/>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4" name="textbox 15"/>
          <p:cNvSpPr/>
          <p:nvPr/>
        </p:nvSpPr>
        <p:spPr>
          <a:xfrm>
            <a:off x="4968701" y="1316907"/>
            <a:ext cx="5931534"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未通过                                               </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拒绝</a:t>
            </a:r>
            <a:endParaRPr lang="en-US" altLang="en-US" sz="800" dirty="0"/>
          </a:p>
        </p:txBody>
      </p:sp>
      <p:sp>
        <p:nvSpPr>
          <p:cNvPr id="15" name="path"/>
          <p:cNvSpPr/>
          <p:nvPr/>
        </p:nvSpPr>
        <p:spPr>
          <a:xfrm>
            <a:off x="10133879" y="1346245"/>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rect"/>
          <p:cNvSpPr/>
          <p:nvPr/>
        </p:nvSpPr>
        <p:spPr>
          <a:xfrm>
            <a:off x="484009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path"/>
          <p:cNvSpPr/>
          <p:nvPr/>
        </p:nvSpPr>
        <p:spPr>
          <a:xfrm>
            <a:off x="5349094"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18" name="table"/>
          <p:cNvPicPr>
            <a:picLocks noGrp="1"/>
          </p:cNvPicPr>
          <p:nvPr/>
        </p:nvPicPr>
        <p:blipFill>
          <a:blip r:embed="rId3"/>
          <a:stretch>
            <a:fillRect/>
          </a:stretch>
        </p:blipFill>
        <p:spPr>
          <a:xfrm>
            <a:off x="5446920" y="2467833"/>
            <a:ext cx="1005840" cy="589279"/>
          </a:xfrm>
          <a:prstGeom prst="rect">
            <a:avLst/>
          </a:prstGeom>
          <a:solidFill>
            <a:schemeClr val="accent2"/>
          </a:solidFill>
        </p:spPr>
      </p:pic>
      <p:sp>
        <p:nvSpPr>
          <p:cNvPr id="19" name="rect"/>
          <p:cNvSpPr/>
          <p:nvPr/>
        </p:nvSpPr>
        <p:spPr>
          <a:xfrm>
            <a:off x="6444201"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0" name="group 8"/>
          <p:cNvGrpSpPr/>
          <p:nvPr/>
        </p:nvGrpSpPr>
        <p:grpSpPr>
          <a:xfrm rot="21600000">
            <a:off x="6953205" y="2464386"/>
            <a:ext cx="1107484" cy="596608"/>
            <a:chOff x="0" y="0"/>
            <a:chExt cx="1107484" cy="596608"/>
          </a:xfrm>
        </p:grpSpPr>
        <p:sp>
          <p:nvSpPr>
            <p:cNvPr id="124"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5" name="path"/>
            <p:cNvSpPr/>
            <p:nvPr/>
          </p:nvSpPr>
          <p:spPr>
            <a:xfrm>
              <a:off x="99593"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6" name="path"/>
            <p:cNvSpPr/>
            <p:nvPr/>
          </p:nvSpPr>
          <p:spPr>
            <a:xfrm>
              <a:off x="94288"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1" name="rect"/>
          <p:cNvSpPr/>
          <p:nvPr/>
        </p:nvSpPr>
        <p:spPr>
          <a:xfrm>
            <a:off x="1632056" y="2755796"/>
            <a:ext cx="528483"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path"/>
          <p:cNvSpPr/>
          <p:nvPr/>
        </p:nvSpPr>
        <p:spPr>
          <a:xfrm>
            <a:off x="2141017" y="2714156"/>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3" name="table"/>
          <p:cNvPicPr>
            <a:picLocks noGrp="1"/>
          </p:cNvPicPr>
          <p:nvPr/>
        </p:nvPicPr>
        <p:blipFill>
          <a:blip r:embed="rId4"/>
          <a:stretch>
            <a:fillRect/>
          </a:stretch>
        </p:blipFill>
        <p:spPr>
          <a:xfrm>
            <a:off x="2238842" y="2467833"/>
            <a:ext cx="1005839" cy="589279"/>
          </a:xfrm>
          <a:prstGeom prst="rect">
            <a:avLst/>
          </a:prstGeom>
        </p:spPr>
      </p:pic>
      <p:sp>
        <p:nvSpPr>
          <p:cNvPr id="24" name="rect"/>
          <p:cNvSpPr/>
          <p:nvPr/>
        </p:nvSpPr>
        <p:spPr>
          <a:xfrm>
            <a:off x="3236124"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 name="group 10"/>
          <p:cNvGrpSpPr/>
          <p:nvPr/>
        </p:nvGrpSpPr>
        <p:grpSpPr>
          <a:xfrm rot="21600000">
            <a:off x="3732426" y="2451686"/>
            <a:ext cx="1132839" cy="636269"/>
            <a:chOff x="-12700" y="-12700"/>
            <a:chExt cx="1132839" cy="636269"/>
          </a:xfrm>
        </p:grpSpPr>
        <p:grpSp>
          <p:nvGrpSpPr>
            <p:cNvPr id="119" name="group 12"/>
            <p:cNvGrpSpPr/>
            <p:nvPr/>
          </p:nvGrpSpPr>
          <p:grpSpPr>
            <a:xfrm rot="21600000">
              <a:off x="0" y="0"/>
              <a:ext cx="1107342" cy="596608"/>
              <a:chOff x="0" y="0"/>
              <a:chExt cx="1107342" cy="596608"/>
            </a:xfrm>
          </p:grpSpPr>
          <p:sp>
            <p:nvSpPr>
              <p:cNvPr id="121" name="path"/>
              <p:cNvSpPr/>
              <p:nvPr/>
            </p:nvSpPr>
            <p:spPr>
              <a:xfrm>
                <a:off x="0" y="249770"/>
                <a:ext cx="99593"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2" name="path"/>
              <p:cNvSpPr/>
              <p:nvPr/>
            </p:nvSpPr>
            <p:spPr>
              <a:xfrm>
                <a:off x="99593"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3" name="path"/>
              <p:cNvSpPr/>
              <p:nvPr/>
            </p:nvSpPr>
            <p:spPr>
              <a:xfrm>
                <a:off x="94288"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20" name="textbox 31"/>
            <p:cNvSpPr/>
            <p:nvPr/>
          </p:nvSpPr>
          <p:spPr>
            <a:xfrm>
              <a:off x="-12700" y="-12700"/>
              <a:ext cx="1132839" cy="636269"/>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63000"/>
                </a:lnSpc>
              </a:pPr>
              <a:endParaRPr lang="en-US" altLang="en-US" sz="1000" dirty="0"/>
            </a:p>
            <a:p>
              <a:pPr marL="390525" algn="l" rtl="0" eaLnBrk="0">
                <a:lnSpc>
                  <a:spcPts val="1005"/>
                </a:lnSpc>
                <a:spcBef>
                  <a:spcPts val="0"/>
                </a:spcBef>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准入策</a:t>
              </a: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grpSp>
      <p:pic>
        <p:nvPicPr>
          <p:cNvPr id="26" name="picture 32"/>
          <p:cNvPicPr>
            <a:picLocks noChangeAspect="1"/>
          </p:cNvPicPr>
          <p:nvPr/>
        </p:nvPicPr>
        <p:blipFill>
          <a:blip r:embed="rId5"/>
          <a:stretch>
            <a:fillRect/>
          </a:stretch>
        </p:blipFill>
        <p:spPr>
          <a:xfrm rot="21600000">
            <a:off x="7849477" y="3539164"/>
            <a:ext cx="1013195" cy="598332"/>
          </a:xfrm>
          <a:prstGeom prst="rect">
            <a:avLst/>
          </a:prstGeom>
        </p:spPr>
      </p:pic>
      <p:grpSp>
        <p:nvGrpSpPr>
          <p:cNvPr id="27" name="group 14"/>
          <p:cNvGrpSpPr/>
          <p:nvPr/>
        </p:nvGrpSpPr>
        <p:grpSpPr>
          <a:xfrm rot="21600000">
            <a:off x="10255570" y="2464386"/>
            <a:ext cx="1013196" cy="596608"/>
            <a:chOff x="0" y="0"/>
            <a:chExt cx="1013196" cy="596608"/>
          </a:xfrm>
        </p:grpSpPr>
        <p:sp>
          <p:nvSpPr>
            <p:cNvPr id="117" name="path"/>
            <p:cNvSpPr/>
            <p:nvPr/>
          </p:nvSpPr>
          <p:spPr>
            <a:xfrm>
              <a:off x="5305" y="5170"/>
              <a:ext cx="1002586"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path"/>
            <p:cNvSpPr/>
            <p:nvPr/>
          </p:nvSpPr>
          <p:spPr>
            <a:xfrm>
              <a:off x="0" y="0"/>
              <a:ext cx="1013196"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8" name="picture 35"/>
          <p:cNvPicPr>
            <a:picLocks noChangeAspect="1"/>
          </p:cNvPicPr>
          <p:nvPr/>
        </p:nvPicPr>
        <p:blipFill>
          <a:blip r:embed="rId6"/>
          <a:stretch>
            <a:fillRect/>
          </a:stretch>
        </p:blipFill>
        <p:spPr>
          <a:xfrm rot="21600000">
            <a:off x="5448688" y="4326116"/>
            <a:ext cx="1002529" cy="586267"/>
          </a:xfrm>
          <a:prstGeom prst="rect">
            <a:avLst/>
          </a:prstGeom>
        </p:spPr>
      </p:pic>
      <p:pic>
        <p:nvPicPr>
          <p:cNvPr id="29" name="table"/>
          <p:cNvPicPr>
            <a:picLocks noGrp="1"/>
          </p:cNvPicPr>
          <p:nvPr/>
        </p:nvPicPr>
        <p:blipFill>
          <a:blip r:embed="rId7"/>
          <a:stretch>
            <a:fillRect/>
          </a:stretch>
        </p:blipFill>
        <p:spPr>
          <a:xfrm>
            <a:off x="5443383" y="4320946"/>
            <a:ext cx="1012825" cy="596265"/>
          </a:xfrm>
          <a:prstGeom prst="rect">
            <a:avLst/>
          </a:prstGeom>
        </p:spPr>
      </p:pic>
      <p:pic>
        <p:nvPicPr>
          <p:cNvPr id="30" name="picture 37"/>
          <p:cNvPicPr>
            <a:picLocks noChangeAspect="1"/>
          </p:cNvPicPr>
          <p:nvPr/>
        </p:nvPicPr>
        <p:blipFill>
          <a:blip r:embed="rId8"/>
          <a:stretch>
            <a:fillRect/>
          </a:stretch>
        </p:blipFill>
        <p:spPr>
          <a:xfrm rot="21600000">
            <a:off x="2240611" y="3348958"/>
            <a:ext cx="1002529" cy="586267"/>
          </a:xfrm>
          <a:prstGeom prst="rect">
            <a:avLst/>
          </a:prstGeom>
        </p:spPr>
      </p:pic>
      <p:pic>
        <p:nvPicPr>
          <p:cNvPr id="31" name="table"/>
          <p:cNvPicPr>
            <a:picLocks noGrp="1"/>
          </p:cNvPicPr>
          <p:nvPr/>
        </p:nvPicPr>
        <p:blipFill>
          <a:blip r:embed="rId9"/>
          <a:stretch>
            <a:fillRect/>
          </a:stretch>
        </p:blipFill>
        <p:spPr>
          <a:xfrm>
            <a:off x="2235306" y="3343787"/>
            <a:ext cx="1012825" cy="596265"/>
          </a:xfrm>
          <a:prstGeom prst="rect">
            <a:avLst/>
          </a:prstGeom>
        </p:spPr>
      </p:pic>
      <p:pic>
        <p:nvPicPr>
          <p:cNvPr id="32" name="picture 39"/>
          <p:cNvPicPr>
            <a:picLocks noChangeAspect="1"/>
          </p:cNvPicPr>
          <p:nvPr/>
        </p:nvPicPr>
        <p:blipFill>
          <a:blip r:embed="rId10"/>
          <a:stretch>
            <a:fillRect/>
          </a:stretch>
        </p:blipFill>
        <p:spPr>
          <a:xfrm rot="21600000">
            <a:off x="10260876" y="4326116"/>
            <a:ext cx="1002529" cy="586267"/>
          </a:xfrm>
          <a:prstGeom prst="rect">
            <a:avLst/>
          </a:prstGeom>
        </p:spPr>
      </p:pic>
      <p:pic>
        <p:nvPicPr>
          <p:cNvPr id="33" name="table"/>
          <p:cNvPicPr>
            <a:picLocks noGrp="1"/>
          </p:cNvPicPr>
          <p:nvPr/>
        </p:nvPicPr>
        <p:blipFill>
          <a:blip r:embed="rId11"/>
          <a:stretch>
            <a:fillRect/>
          </a:stretch>
        </p:blipFill>
        <p:spPr>
          <a:xfrm>
            <a:off x="10255570" y="4320946"/>
            <a:ext cx="1012825" cy="596265"/>
          </a:xfrm>
          <a:prstGeom prst="rect">
            <a:avLst/>
          </a:prstGeom>
        </p:spPr>
      </p:pic>
      <p:pic>
        <p:nvPicPr>
          <p:cNvPr id="34" name="picture 41"/>
          <p:cNvPicPr>
            <a:picLocks noChangeAspect="1"/>
          </p:cNvPicPr>
          <p:nvPr/>
        </p:nvPicPr>
        <p:blipFill>
          <a:blip r:embed="rId12"/>
          <a:stretch>
            <a:fillRect/>
          </a:stretch>
        </p:blipFill>
        <p:spPr>
          <a:xfrm rot="21600000">
            <a:off x="2240611" y="1590155"/>
            <a:ext cx="1002529" cy="586267"/>
          </a:xfrm>
          <a:prstGeom prst="rect">
            <a:avLst/>
          </a:prstGeom>
        </p:spPr>
      </p:pic>
      <p:sp>
        <p:nvSpPr>
          <p:cNvPr id="35" name="path"/>
          <p:cNvSpPr/>
          <p:nvPr/>
        </p:nvSpPr>
        <p:spPr>
          <a:xfrm>
            <a:off x="2235306" y="1584985"/>
            <a:ext cx="1013196" cy="596608"/>
          </a:xfrm>
          <a:custGeom>
            <a:avLst/>
            <a:gdLst/>
            <a:ahLst/>
            <a:cxnLst/>
            <a:rect l="0" t="0" r="0" b="0"/>
            <a:pathLst>
              <a:path w="1595" h="939">
                <a:moveTo>
                  <a:pt x="8" y="931"/>
                </a:moveTo>
                <a:lnTo>
                  <a:pt x="1587" y="931"/>
                </a:lnTo>
                <a:lnTo>
                  <a:pt x="1587" y="8"/>
                </a:lnTo>
                <a:lnTo>
                  <a:pt x="8" y="8"/>
                </a:lnTo>
                <a:lnTo>
                  <a:pt x="8" y="931"/>
                </a:lnTo>
                <a:close/>
                <a:moveTo>
                  <a:pt x="197" y="931"/>
                </a:moveTo>
                <a:lnTo>
                  <a:pt x="197" y="8"/>
                </a:lnTo>
                <a:moveTo>
                  <a:pt x="1397" y="931"/>
                </a:moveTo>
                <a:lnTo>
                  <a:pt x="1397" y="8"/>
                </a:lnTo>
              </a:path>
            </a:pathLst>
          </a:custGeom>
          <a:noFill/>
          <a:ln w="10475" cap="sq">
            <a:solidFill>
              <a:srgbClr val="3D64AC">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36" name="picture 43"/>
          <p:cNvPicPr>
            <a:picLocks noChangeAspect="1"/>
          </p:cNvPicPr>
          <p:nvPr/>
        </p:nvPicPr>
        <p:blipFill>
          <a:blip r:embed="rId13"/>
          <a:stretch>
            <a:fillRect/>
          </a:stretch>
        </p:blipFill>
        <p:spPr>
          <a:xfrm rot="21600000">
            <a:off x="5448688" y="6084845"/>
            <a:ext cx="1002529" cy="586267"/>
          </a:xfrm>
          <a:prstGeom prst="rect">
            <a:avLst/>
          </a:prstGeom>
        </p:spPr>
      </p:pic>
      <p:pic>
        <p:nvPicPr>
          <p:cNvPr id="37" name="table"/>
          <p:cNvPicPr>
            <a:picLocks noGrp="1"/>
          </p:cNvPicPr>
          <p:nvPr/>
        </p:nvPicPr>
        <p:blipFill>
          <a:blip r:embed="rId14"/>
          <a:stretch>
            <a:fillRect/>
          </a:stretch>
        </p:blipFill>
        <p:spPr>
          <a:xfrm>
            <a:off x="5443383" y="6079680"/>
            <a:ext cx="1012825" cy="596265"/>
          </a:xfrm>
          <a:prstGeom prst="rect">
            <a:avLst/>
          </a:prstGeom>
        </p:spPr>
      </p:pic>
      <p:pic>
        <p:nvPicPr>
          <p:cNvPr id="38" name="picture 45"/>
          <p:cNvPicPr>
            <a:picLocks noChangeAspect="1"/>
          </p:cNvPicPr>
          <p:nvPr/>
        </p:nvPicPr>
        <p:blipFill>
          <a:blip r:embed="rId15"/>
          <a:stretch>
            <a:fillRect/>
          </a:stretch>
        </p:blipFill>
        <p:spPr>
          <a:xfrm rot="21600000">
            <a:off x="10260876" y="6084845"/>
            <a:ext cx="1002529" cy="586267"/>
          </a:xfrm>
          <a:prstGeom prst="rect">
            <a:avLst/>
          </a:prstGeom>
        </p:spPr>
      </p:pic>
      <p:pic>
        <p:nvPicPr>
          <p:cNvPr id="39" name="table"/>
          <p:cNvPicPr>
            <a:picLocks noGrp="1"/>
          </p:cNvPicPr>
          <p:nvPr/>
        </p:nvPicPr>
        <p:blipFill>
          <a:blip r:embed="rId16"/>
          <a:stretch>
            <a:fillRect/>
          </a:stretch>
        </p:blipFill>
        <p:spPr>
          <a:xfrm>
            <a:off x="10255570" y="6079680"/>
            <a:ext cx="1012825" cy="596265"/>
          </a:xfrm>
          <a:prstGeom prst="rect">
            <a:avLst/>
          </a:prstGeom>
        </p:spPr>
      </p:pic>
      <p:grpSp>
        <p:nvGrpSpPr>
          <p:cNvPr id="40" name="group 16"/>
          <p:cNvGrpSpPr/>
          <p:nvPr/>
        </p:nvGrpSpPr>
        <p:grpSpPr>
          <a:xfrm rot="21600000">
            <a:off x="8651603" y="2464386"/>
            <a:ext cx="1013054" cy="596608"/>
            <a:chOff x="0" y="0"/>
            <a:chExt cx="1013054" cy="596608"/>
          </a:xfrm>
        </p:grpSpPr>
        <p:sp>
          <p:nvSpPr>
            <p:cNvPr id="115" name="path"/>
            <p:cNvSpPr/>
            <p:nvPr/>
          </p:nvSpPr>
          <p:spPr>
            <a:xfrm>
              <a:off x="5305" y="5170"/>
              <a:ext cx="1002444" cy="586267"/>
            </a:xfrm>
            <a:custGeom>
              <a:avLst/>
              <a:gdLst/>
              <a:ahLst/>
              <a:cxnLst/>
              <a:rect l="0" t="0" r="0" b="0"/>
              <a:pathLst>
                <a:path w="1578" h="923">
                  <a:moveTo>
                    <a:pt x="0" y="461"/>
                  </a:moveTo>
                  <a:lnTo>
                    <a:pt x="789" y="0"/>
                  </a:lnTo>
                  <a:lnTo>
                    <a:pt x="1578" y="461"/>
                  </a:lnTo>
                  <a:lnTo>
                    <a:pt x="789" y="923"/>
                  </a:lnTo>
                  <a:lnTo>
                    <a:pt x="0" y="461"/>
                  </a:lnTo>
                  <a:close/>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6" name="path"/>
            <p:cNvSpPr/>
            <p:nvPr/>
          </p:nvSpPr>
          <p:spPr>
            <a:xfrm>
              <a:off x="0" y="0"/>
              <a:ext cx="1013054" cy="596608"/>
            </a:xfrm>
            <a:custGeom>
              <a:avLst/>
              <a:gdLst/>
              <a:ahLst/>
              <a:cxnLst/>
              <a:rect l="0" t="0" r="0" b="0"/>
              <a:pathLst>
                <a:path w="1595" h="939">
                  <a:moveTo>
                    <a:pt x="8" y="469"/>
                  </a:moveTo>
                  <a:lnTo>
                    <a:pt x="797" y="8"/>
                  </a:lnTo>
                  <a:lnTo>
                    <a:pt x="1587" y="469"/>
                  </a:lnTo>
                  <a:lnTo>
                    <a:pt x="797" y="931"/>
                  </a:lnTo>
                  <a:lnTo>
                    <a:pt x="8" y="469"/>
                  </a:lnTo>
                  <a:close/>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41" name="table"/>
          <p:cNvPicPr>
            <a:picLocks noGrp="1"/>
          </p:cNvPicPr>
          <p:nvPr/>
        </p:nvPicPr>
        <p:blipFill>
          <a:blip r:embed="rId17"/>
          <a:stretch>
            <a:fillRect/>
          </a:stretch>
        </p:blipFill>
        <p:spPr>
          <a:xfrm>
            <a:off x="10259107" y="5203725"/>
            <a:ext cx="1005840" cy="589280"/>
          </a:xfrm>
          <a:prstGeom prst="rect">
            <a:avLst/>
          </a:prstGeom>
        </p:spPr>
      </p:pic>
      <p:sp>
        <p:nvSpPr>
          <p:cNvPr id="42" name="rect"/>
          <p:cNvSpPr/>
          <p:nvPr/>
        </p:nvSpPr>
        <p:spPr>
          <a:xfrm>
            <a:off x="9739424"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3" name="path"/>
          <p:cNvSpPr/>
          <p:nvPr/>
        </p:nvSpPr>
        <p:spPr>
          <a:xfrm>
            <a:off x="9659352"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4" name="table"/>
          <p:cNvPicPr>
            <a:picLocks noGrp="1"/>
          </p:cNvPicPr>
          <p:nvPr/>
        </p:nvPicPr>
        <p:blipFill>
          <a:blip r:embed="rId18"/>
          <a:stretch>
            <a:fillRect/>
          </a:stretch>
        </p:blipFill>
        <p:spPr>
          <a:xfrm>
            <a:off x="8655139" y="5203725"/>
            <a:ext cx="1005840" cy="589280"/>
          </a:xfrm>
          <a:prstGeom prst="rect">
            <a:avLst/>
          </a:prstGeom>
        </p:spPr>
      </p:pic>
      <p:sp>
        <p:nvSpPr>
          <p:cNvPr id="45" name="rect"/>
          <p:cNvSpPr/>
          <p:nvPr/>
        </p:nvSpPr>
        <p:spPr>
          <a:xfrm>
            <a:off x="8135454" y="5491689"/>
            <a:ext cx="528526"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path"/>
          <p:cNvSpPr/>
          <p:nvPr/>
        </p:nvSpPr>
        <p:spPr>
          <a:xfrm>
            <a:off x="805538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47" name="table"/>
          <p:cNvPicPr>
            <a:picLocks noGrp="1"/>
          </p:cNvPicPr>
          <p:nvPr/>
        </p:nvPicPr>
        <p:blipFill>
          <a:blip r:embed="rId19"/>
          <a:stretch>
            <a:fillRect/>
          </a:stretch>
        </p:blipFill>
        <p:spPr>
          <a:xfrm>
            <a:off x="7051030" y="5203725"/>
            <a:ext cx="1005840" cy="589280"/>
          </a:xfrm>
          <a:prstGeom prst="rect">
            <a:avLst/>
          </a:prstGeom>
        </p:spPr>
      </p:pic>
      <p:sp>
        <p:nvSpPr>
          <p:cNvPr id="48" name="rect"/>
          <p:cNvSpPr/>
          <p:nvPr/>
        </p:nvSpPr>
        <p:spPr>
          <a:xfrm>
            <a:off x="6531345"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path"/>
          <p:cNvSpPr/>
          <p:nvPr/>
        </p:nvSpPr>
        <p:spPr>
          <a:xfrm>
            <a:off x="6451274" y="5450049"/>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50" name="table"/>
          <p:cNvPicPr>
            <a:picLocks noGrp="1"/>
          </p:cNvPicPr>
          <p:nvPr/>
        </p:nvPicPr>
        <p:blipFill>
          <a:blip r:embed="rId20"/>
          <a:stretch>
            <a:fillRect/>
          </a:stretch>
        </p:blipFill>
        <p:spPr>
          <a:xfrm>
            <a:off x="5446920" y="5203725"/>
            <a:ext cx="1005840" cy="589280"/>
          </a:xfrm>
          <a:prstGeom prst="rect">
            <a:avLst/>
          </a:prstGeom>
        </p:spPr>
      </p:pic>
      <p:sp>
        <p:nvSpPr>
          <p:cNvPr id="51" name="rect"/>
          <p:cNvSpPr/>
          <p:nvPr/>
        </p:nvSpPr>
        <p:spPr>
          <a:xfrm>
            <a:off x="4927236" y="5491689"/>
            <a:ext cx="528525" cy="13788"/>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2" name="group 18"/>
          <p:cNvGrpSpPr/>
          <p:nvPr/>
        </p:nvGrpSpPr>
        <p:grpSpPr>
          <a:xfrm rot="21600000">
            <a:off x="3826715" y="5285266"/>
            <a:ext cx="1132839" cy="440690"/>
            <a:chOff x="-12700" y="-12700"/>
            <a:chExt cx="1132839" cy="440690"/>
          </a:xfrm>
        </p:grpSpPr>
        <p:grpSp>
          <p:nvGrpSpPr>
            <p:cNvPr id="110" name="group 20"/>
            <p:cNvGrpSpPr/>
            <p:nvPr/>
          </p:nvGrpSpPr>
          <p:grpSpPr>
            <a:xfrm rot="21600000">
              <a:off x="0" y="0"/>
              <a:ext cx="1107342" cy="401204"/>
              <a:chOff x="0" y="0"/>
              <a:chExt cx="1107342" cy="401204"/>
            </a:xfrm>
          </p:grpSpPr>
          <p:sp>
            <p:nvSpPr>
              <p:cNvPr id="112" name="path"/>
              <p:cNvSpPr/>
              <p:nvPr/>
            </p:nvSpPr>
            <p:spPr>
              <a:xfrm>
                <a:off x="1007749" y="152082"/>
                <a:ext cx="99593"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3" name="path"/>
              <p:cNvSpPr/>
              <p:nvPr/>
            </p:nvSpPr>
            <p:spPr>
              <a:xfrm>
                <a:off x="5305" y="5170"/>
                <a:ext cx="1002444" cy="390863"/>
              </a:xfrm>
              <a:custGeom>
                <a:avLst/>
                <a:gdLst/>
                <a:ahLst/>
                <a:cxnLst/>
                <a:rect l="0" t="0" r="0" b="0"/>
                <a:pathLst>
                  <a:path w="1578" h="615">
                    <a:moveTo>
                      <a:pt x="315" y="615"/>
                    </a:moveTo>
                    <a:lnTo>
                      <a:pt x="1262" y="615"/>
                    </a:lnTo>
                    <a:cubicBezTo>
                      <a:pt x="1437" y="615"/>
                      <a:pt x="1578" y="477"/>
                      <a:pt x="1578" y="307"/>
                    </a:cubicBezTo>
                    <a:cubicBezTo>
                      <a:pt x="1578" y="137"/>
                      <a:pt x="1437" y="0"/>
                      <a:pt x="1262"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4" name="path"/>
              <p:cNvSpPr/>
              <p:nvPr/>
            </p:nvSpPr>
            <p:spPr>
              <a:xfrm>
                <a:off x="0" y="0"/>
                <a:ext cx="1013054"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2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1" name="textbox 63"/>
            <p:cNvSpPr/>
            <p:nvPr/>
          </p:nvSpPr>
          <p:spPr>
            <a:xfrm>
              <a:off x="-12700" y="-12700"/>
              <a:ext cx="1132839" cy="44069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2000"/>
                </a:lnSpc>
              </a:pPr>
              <a:endParaRPr lang="en-US" altLang="en-US" sz="1000" dirty="0"/>
            </a:p>
            <a:p>
              <a:pPr marL="295275" algn="l" rtl="0" eaLnBrk="0">
                <a:lnSpc>
                  <a:spcPts val="1010"/>
                </a:lnSpc>
                <a:spcBef>
                  <a:spcPts val="0"/>
                </a:spcBef>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贷后催</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收</a:t>
              </a:r>
              <a:endParaRPr lang="en-US" altLang="en-US" sz="800" dirty="0"/>
            </a:p>
          </p:txBody>
        </p:sp>
      </p:grpSp>
      <p:grpSp>
        <p:nvGrpSpPr>
          <p:cNvPr id="53" name="group 22"/>
          <p:cNvGrpSpPr/>
          <p:nvPr/>
        </p:nvGrpSpPr>
        <p:grpSpPr>
          <a:xfrm rot="21600000">
            <a:off x="631292" y="5297966"/>
            <a:ext cx="1013142" cy="401204"/>
            <a:chOff x="0" y="0"/>
            <a:chExt cx="1013142" cy="401204"/>
          </a:xfrm>
        </p:grpSpPr>
        <p:sp>
          <p:nvSpPr>
            <p:cNvPr id="108" name="path"/>
            <p:cNvSpPr/>
            <p:nvPr/>
          </p:nvSpPr>
          <p:spPr>
            <a:xfrm>
              <a:off x="5305" y="5170"/>
              <a:ext cx="1002532" cy="390863"/>
            </a:xfrm>
            <a:custGeom>
              <a:avLst/>
              <a:gdLst/>
              <a:ahLst/>
              <a:cxnLst/>
              <a:rect l="0" t="0" r="0" b="0"/>
              <a:pathLst>
                <a:path w="1578" h="615">
                  <a:moveTo>
                    <a:pt x="315" y="615"/>
                  </a:moveTo>
                  <a:lnTo>
                    <a:pt x="1263" y="615"/>
                  </a:lnTo>
                  <a:cubicBezTo>
                    <a:pt x="1437" y="615"/>
                    <a:pt x="1578" y="477"/>
                    <a:pt x="1578" y="307"/>
                  </a:cubicBezTo>
                  <a:cubicBezTo>
                    <a:pt x="1578" y="137"/>
                    <a:pt x="1437" y="0"/>
                    <a:pt x="1263" y="0"/>
                  </a:cubicBezTo>
                  <a:lnTo>
                    <a:pt x="315" y="0"/>
                  </a:lnTo>
                  <a:cubicBezTo>
                    <a:pt x="141" y="0"/>
                    <a:pt x="0" y="137"/>
                    <a:pt x="0" y="307"/>
                  </a:cubicBezTo>
                  <a:cubicBezTo>
                    <a:pt x="0" y="477"/>
                    <a:pt x="141" y="615"/>
                    <a:pt x="315" y="615"/>
                  </a:cubicBezTo>
                </a:path>
              </a:pathLst>
            </a:custGeom>
            <a:solidFill>
              <a:srgbClr val="3D64AC">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path"/>
            <p:cNvSpPr/>
            <p:nvPr/>
          </p:nvSpPr>
          <p:spPr>
            <a:xfrm>
              <a:off x="0" y="0"/>
              <a:ext cx="1013142" cy="401204"/>
            </a:xfrm>
            <a:custGeom>
              <a:avLst/>
              <a:gdLst/>
              <a:ahLst/>
              <a:cxnLst/>
              <a:rect l="0" t="0" r="0" b="0"/>
              <a:pathLst>
                <a:path w="1595" h="631">
                  <a:moveTo>
                    <a:pt x="324" y="623"/>
                  </a:moveTo>
                  <a:lnTo>
                    <a:pt x="1271" y="623"/>
                  </a:lnTo>
                  <a:cubicBezTo>
                    <a:pt x="1445" y="623"/>
                    <a:pt x="1587" y="485"/>
                    <a:pt x="1587" y="315"/>
                  </a:cubicBezTo>
                  <a:cubicBezTo>
                    <a:pt x="1587" y="145"/>
                    <a:pt x="1445" y="8"/>
                    <a:pt x="1271" y="8"/>
                  </a:cubicBezTo>
                  <a:lnTo>
                    <a:pt x="324" y="8"/>
                  </a:lnTo>
                  <a:cubicBezTo>
                    <a:pt x="149" y="8"/>
                    <a:pt x="8" y="145"/>
                    <a:pt x="8" y="315"/>
                  </a:cubicBezTo>
                  <a:cubicBezTo>
                    <a:pt x="8" y="485"/>
                    <a:pt x="149" y="623"/>
                    <a:pt x="324" y="623"/>
                  </a:cubicBezTo>
                </a:path>
              </a:pathLst>
            </a:custGeom>
            <a:noFill/>
            <a:ln w="10475" cap="sq">
              <a:solidFill>
                <a:srgbClr val="31528F">
                  <a:alpha val="100000"/>
                </a:srgbClr>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4" name="path"/>
          <p:cNvSpPr/>
          <p:nvPr/>
        </p:nvSpPr>
        <p:spPr>
          <a:xfrm>
            <a:off x="7546947" y="3133864"/>
            <a:ext cx="816272" cy="417364"/>
          </a:xfrm>
          <a:custGeom>
            <a:avLst/>
            <a:gdLst/>
            <a:ahLst/>
            <a:cxnLst/>
            <a:rect l="0" t="0" r="0" b="0"/>
            <a:pathLst>
              <a:path w="1285" h="657">
                <a:moveTo>
                  <a:pt x="1274" y="646"/>
                </a:moveTo>
                <a:lnTo>
                  <a:pt x="1274" y="184"/>
                </a:lnTo>
                <a:lnTo>
                  <a:pt x="11" y="184"/>
                </a:ln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5" name="path"/>
          <p:cNvSpPr/>
          <p:nvPr/>
        </p:nvSpPr>
        <p:spPr>
          <a:xfrm>
            <a:off x="8349072" y="3133864"/>
            <a:ext cx="816130" cy="417364"/>
          </a:xfrm>
          <a:custGeom>
            <a:avLst/>
            <a:gdLst/>
            <a:ahLst/>
            <a:cxnLst/>
            <a:rect l="0" t="0" r="0" b="0"/>
            <a:pathLst>
              <a:path w="1285" h="657">
                <a:moveTo>
                  <a:pt x="11" y="646"/>
                </a:moveTo>
                <a:lnTo>
                  <a:pt x="11" y="184"/>
                </a:lnTo>
                <a:lnTo>
                  <a:pt x="1274" y="184"/>
                </a:lnTo>
                <a:lnTo>
                  <a:pt x="1274"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56" name="group 24"/>
          <p:cNvGrpSpPr/>
          <p:nvPr/>
        </p:nvGrpSpPr>
        <p:grpSpPr>
          <a:xfrm rot="21600000">
            <a:off x="8242971" y="2689338"/>
            <a:ext cx="413936" cy="146842"/>
            <a:chOff x="0" y="0"/>
            <a:chExt cx="413936" cy="146842"/>
          </a:xfrm>
        </p:grpSpPr>
        <p:sp>
          <p:nvSpPr>
            <p:cNvPr id="106" name="path"/>
            <p:cNvSpPr/>
            <p:nvPr/>
          </p:nvSpPr>
          <p:spPr>
            <a:xfrm>
              <a:off x="314342" y="24818"/>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7" name="path"/>
            <p:cNvSpPr/>
            <p:nvPr/>
          </p:nvSpPr>
          <p:spPr>
            <a:xfrm>
              <a:off x="0" y="0"/>
              <a:ext cx="226348" cy="146842"/>
            </a:xfrm>
            <a:custGeom>
              <a:avLst/>
              <a:gdLst/>
              <a:ahLst/>
              <a:cxnLst/>
              <a:rect l="0" t="0" r="0" b="0"/>
              <a:pathLst>
                <a:path w="356" h="231">
                  <a:moveTo>
                    <a:pt x="0" y="231"/>
                  </a:moveTo>
                  <a:lnTo>
                    <a:pt x="356" y="231"/>
                  </a:lnTo>
                  <a:lnTo>
                    <a:pt x="356" y="0"/>
                  </a:lnTo>
                  <a:lnTo>
                    <a:pt x="0" y="0"/>
                  </a:lnTo>
                  <a:lnTo>
                    <a:pt x="0" y="231"/>
                  </a:lnTo>
                  <a:close/>
                </a:path>
              </a:pathLst>
            </a:cu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57" name="textbox 71"/>
          <p:cNvSpPr/>
          <p:nvPr/>
        </p:nvSpPr>
        <p:spPr>
          <a:xfrm>
            <a:off x="7265424" y="2687438"/>
            <a:ext cx="2249170"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反欺诈策略   </a:t>
            </a:r>
            <a:r>
              <a:rPr sz="800" strike="sngStrike"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通过 </a:t>
            </a:r>
            <a:r>
              <a:rPr sz="800" spc="12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12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信用风险</a:t>
            </a:r>
            <a:r>
              <a:rPr sz="800" spc="6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策</a:t>
            </a:r>
            <a:r>
              <a:rPr sz="800" spc="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略</a:t>
            </a:r>
            <a:endParaRPr lang="en-US" altLang="en-US" sz="800" dirty="0"/>
          </a:p>
        </p:txBody>
      </p:sp>
      <p:sp>
        <p:nvSpPr>
          <p:cNvPr id="58" name="textbox 72"/>
          <p:cNvSpPr/>
          <p:nvPr/>
        </p:nvSpPr>
        <p:spPr>
          <a:xfrm>
            <a:off x="8122986" y="3616790"/>
            <a:ext cx="478155" cy="300354"/>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7000"/>
              </a:lnSpc>
            </a:pPr>
            <a:endParaRPr lang="en-US" altLang="en-US" sz="100" dirty="0"/>
          </a:p>
          <a:p>
            <a:pPr marL="69850" indent="-57150" algn="l" rtl="0" eaLnBrk="0">
              <a:lnSpc>
                <a:spcPct val="11300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线上风</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控</a:t>
            </a:r>
            <a:r>
              <a:rPr sz="800" spc="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 </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特征</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库</a:t>
            </a:r>
            <a:endParaRPr lang="en-US" altLang="en-US" sz="800" dirty="0"/>
          </a:p>
        </p:txBody>
      </p:sp>
      <p:sp>
        <p:nvSpPr>
          <p:cNvPr id="59" name="textbox 73"/>
          <p:cNvSpPr/>
          <p:nvPr/>
        </p:nvSpPr>
        <p:spPr>
          <a:xfrm>
            <a:off x="789680" y="4057969"/>
            <a:ext cx="6959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8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资料上传提</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交</a:t>
            </a:r>
            <a:endParaRPr lang="en-US" altLang="en-US" sz="800" dirty="0"/>
          </a:p>
        </p:txBody>
      </p:sp>
      <p:sp>
        <p:nvSpPr>
          <p:cNvPr id="60" name="textbox 74"/>
          <p:cNvSpPr/>
          <p:nvPr/>
        </p:nvSpPr>
        <p:spPr>
          <a:xfrm>
            <a:off x="841725" y="5428208"/>
            <a:ext cx="59435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10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客户端注</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册</a:t>
            </a:r>
            <a:endParaRPr lang="en-US" altLang="en-US" sz="800" dirty="0"/>
          </a:p>
        </p:txBody>
      </p:sp>
      <p:sp>
        <p:nvSpPr>
          <p:cNvPr id="61" name="textbox 75"/>
          <p:cNvSpPr/>
          <p:nvPr/>
        </p:nvSpPr>
        <p:spPr>
          <a:xfrm>
            <a:off x="10485110" y="2687438"/>
            <a:ext cx="585469"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申请评分</a:t>
            </a:r>
            <a:r>
              <a:rPr sz="800" spc="4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卡</a:t>
            </a:r>
            <a:endParaRPr lang="en-US" altLang="en-US" sz="800" dirty="0"/>
          </a:p>
        </p:txBody>
      </p:sp>
      <p:sp>
        <p:nvSpPr>
          <p:cNvPr id="62" name="textbox 76"/>
          <p:cNvSpPr/>
          <p:nvPr/>
        </p:nvSpPr>
        <p:spPr>
          <a:xfrm>
            <a:off x="2503572" y="1806382"/>
            <a:ext cx="47815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10"/>
              </a:lnSpc>
            </a:pPr>
            <a:r>
              <a:rPr sz="800" spc="10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产品推</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送</a:t>
            </a:r>
            <a:endParaRPr lang="en-US" altLang="en-US" sz="800" dirty="0"/>
          </a:p>
        </p:txBody>
      </p:sp>
      <p:sp>
        <p:nvSpPr>
          <p:cNvPr id="63" name="textbox 77"/>
          <p:cNvSpPr/>
          <p:nvPr/>
        </p:nvSpPr>
        <p:spPr>
          <a:xfrm>
            <a:off x="900637" y="2687438"/>
            <a:ext cx="475615" cy="153035"/>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0"/>
              </a:lnSpc>
            </a:pPr>
            <a:r>
              <a:rPr sz="800" spc="9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身份核</a:t>
            </a:r>
            <a:r>
              <a:rPr sz="800" spc="70" dirty="0">
                <a:solidFill>
                  <a:srgbClr val="FEFFFF">
                    <a:alpha val="100000"/>
                  </a:srgbClr>
                </a:solidFill>
                <a:latin typeface="黑体" panose="02010609060101010101" pitchFamily="49" charset="-122"/>
                <a:ea typeface="黑体" panose="02010609060101010101" pitchFamily="49" charset="-122"/>
                <a:cs typeface="黑体" panose="02010609060101010101" pitchFamily="49" charset="-122"/>
              </a:rPr>
              <a:t>验</a:t>
            </a:r>
            <a:endParaRPr lang="en-US" altLang="en-US" sz="800" dirty="0"/>
          </a:p>
        </p:txBody>
      </p:sp>
      <p:sp>
        <p:nvSpPr>
          <p:cNvPr id="64" name="path"/>
          <p:cNvSpPr/>
          <p:nvPr/>
        </p:nvSpPr>
        <p:spPr>
          <a:xfrm>
            <a:off x="9151057"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rect"/>
          <p:cNvSpPr/>
          <p:nvPr/>
        </p:nvSpPr>
        <p:spPr>
          <a:xfrm>
            <a:off x="8988367"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6" name="path"/>
          <p:cNvSpPr/>
          <p:nvPr/>
        </p:nvSpPr>
        <p:spPr>
          <a:xfrm>
            <a:off x="7546947" y="1472819"/>
            <a:ext cx="14147"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rect"/>
          <p:cNvSpPr/>
          <p:nvPr/>
        </p:nvSpPr>
        <p:spPr>
          <a:xfrm>
            <a:off x="7384258" y="1858747"/>
            <a:ext cx="339524"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path"/>
          <p:cNvSpPr/>
          <p:nvPr/>
        </p:nvSpPr>
        <p:spPr>
          <a:xfrm>
            <a:off x="4338869" y="1472819"/>
            <a:ext cx="14146" cy="1003631"/>
          </a:xfrm>
          <a:custGeom>
            <a:avLst/>
            <a:gdLst/>
            <a:ahLst/>
            <a:cxnLst/>
            <a:rect l="0" t="0" r="0" b="0"/>
            <a:pathLst>
              <a:path w="22" h="1580">
                <a:moveTo>
                  <a:pt x="11" y="1569"/>
                </a:moveTo>
                <a:lnTo>
                  <a:pt x="11" y="10"/>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9" name="rect"/>
          <p:cNvSpPr/>
          <p:nvPr/>
        </p:nvSpPr>
        <p:spPr>
          <a:xfrm>
            <a:off x="4176181" y="1858747"/>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0" name="rect"/>
          <p:cNvSpPr/>
          <p:nvPr/>
        </p:nvSpPr>
        <p:spPr>
          <a:xfrm>
            <a:off x="10755024" y="1668196"/>
            <a:ext cx="14146" cy="808254"/>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rect"/>
          <p:cNvSpPr/>
          <p:nvPr/>
        </p:nvSpPr>
        <p:spPr>
          <a:xfrm>
            <a:off x="10592336" y="1956504"/>
            <a:ext cx="339523"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textbox 86"/>
          <p:cNvSpPr/>
          <p:nvPr/>
        </p:nvSpPr>
        <p:spPr>
          <a:xfrm>
            <a:off x="4166292"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3" name="textbox 87"/>
          <p:cNvSpPr/>
          <p:nvPr/>
        </p:nvSpPr>
        <p:spPr>
          <a:xfrm>
            <a:off x="7377197"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4" name="textbox 88"/>
          <p:cNvSpPr/>
          <p:nvPr/>
        </p:nvSpPr>
        <p:spPr>
          <a:xfrm>
            <a:off x="8982864" y="1855331"/>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5" name="textbox 89"/>
          <p:cNvSpPr/>
          <p:nvPr/>
        </p:nvSpPr>
        <p:spPr>
          <a:xfrm>
            <a:off x="10588529" y="1953225"/>
            <a:ext cx="361315"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未通</a:t>
            </a:r>
            <a:r>
              <a:rPr sz="800" spc="6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76" name="rect"/>
          <p:cNvSpPr/>
          <p:nvPr/>
        </p:nvSpPr>
        <p:spPr>
          <a:xfrm>
            <a:off x="9652279" y="2755796"/>
            <a:ext cx="528525" cy="137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7" name="rect"/>
          <p:cNvSpPr/>
          <p:nvPr/>
        </p:nvSpPr>
        <p:spPr>
          <a:xfrm>
            <a:off x="9846939"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8" name="rect"/>
          <p:cNvSpPr/>
          <p:nvPr/>
        </p:nvSpPr>
        <p:spPr>
          <a:xfrm>
            <a:off x="1826717"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9" name="rect"/>
          <p:cNvSpPr/>
          <p:nvPr/>
        </p:nvSpPr>
        <p:spPr>
          <a:xfrm>
            <a:off x="5034752" y="2689338"/>
            <a:ext cx="226349" cy="146842"/>
          </a:xfrm>
          <a:prstGeom prst="rect">
            <a:avLst/>
          </a:prstGeom>
          <a:solidFill>
            <a:srgbClr val="FFFFFF">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0" name="textbox 94"/>
          <p:cNvSpPr/>
          <p:nvPr/>
        </p:nvSpPr>
        <p:spPr>
          <a:xfrm>
            <a:off x="11447484" y="4057969"/>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1" name="textbox 95"/>
          <p:cNvSpPr/>
          <p:nvPr/>
        </p:nvSpPr>
        <p:spPr>
          <a:xfrm>
            <a:off x="5025246"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2" name="textbox 96"/>
          <p:cNvSpPr/>
          <p:nvPr/>
        </p:nvSpPr>
        <p:spPr>
          <a:xfrm>
            <a:off x="1813843"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3" name="textbox 97"/>
          <p:cNvSpPr/>
          <p:nvPr/>
        </p:nvSpPr>
        <p:spPr>
          <a:xfrm>
            <a:off x="9841817" y="2687438"/>
            <a:ext cx="255270" cy="153670"/>
          </a:xfrm>
          <a:prstGeom prst="rect">
            <a:avLst/>
          </a:prstGeom>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lang="en-US" altLang="en-US" sz="100" dirty="0"/>
          </a:p>
          <a:p>
            <a:pPr marL="12700" algn="l" rtl="0" eaLnBrk="0">
              <a:lnSpc>
                <a:spcPts val="1005"/>
              </a:lnSpc>
            </a:pPr>
            <a:r>
              <a:rPr sz="800" spc="11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通</a:t>
            </a:r>
            <a:r>
              <a:rPr sz="800" spc="90" dirty="0">
                <a:solidFill>
                  <a:srgbClr val="3D64AC">
                    <a:alpha val="100000"/>
                  </a:srgbClr>
                </a:solidFill>
                <a:latin typeface="黑体" panose="02010609060101010101" pitchFamily="49" charset="-122"/>
                <a:ea typeface="黑体" panose="02010609060101010101" pitchFamily="49" charset="-122"/>
                <a:cs typeface="黑体" panose="02010609060101010101" pitchFamily="49" charset="-122"/>
              </a:rPr>
              <a:t>过</a:t>
            </a:r>
            <a:endParaRPr lang="en-US" altLang="en-US" sz="800" dirty="0"/>
          </a:p>
        </p:txBody>
      </p:sp>
      <p:sp>
        <p:nvSpPr>
          <p:cNvPr id="84" name="path"/>
          <p:cNvSpPr/>
          <p:nvPr/>
        </p:nvSpPr>
        <p:spPr>
          <a:xfrm>
            <a:off x="11263462" y="5450049"/>
            <a:ext cx="99595" cy="97067"/>
          </a:xfrm>
          <a:custGeom>
            <a:avLst/>
            <a:gdLst/>
            <a:ahLst/>
            <a:cxnLst/>
            <a:rect l="0" t="0" r="0" b="0"/>
            <a:pathLst>
              <a:path w="156" h="152">
                <a:moveTo>
                  <a:pt x="156" y="152"/>
                </a:moveTo>
                <a:lnTo>
                  <a:pt x="0" y="76"/>
                </a:lnTo>
                <a:lnTo>
                  <a:pt x="156" y="0"/>
                </a:lnTo>
                <a:lnTo>
                  <a:pt x="156"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5" name="path"/>
          <p:cNvSpPr/>
          <p:nvPr/>
        </p:nvSpPr>
        <p:spPr>
          <a:xfrm>
            <a:off x="10161281" y="2714156"/>
            <a:ext cx="99594" cy="97067"/>
          </a:xfrm>
          <a:custGeom>
            <a:avLst/>
            <a:gdLst/>
            <a:ahLst/>
            <a:cxnLst/>
            <a:rect l="0" t="0" r="0" b="0"/>
            <a:pathLst>
              <a:path w="156" h="152">
                <a:moveTo>
                  <a:pt x="0" y="0"/>
                </a:moveTo>
                <a:lnTo>
                  <a:pt x="156" y="76"/>
                </a:lnTo>
                <a:lnTo>
                  <a:pt x="0" y="152"/>
                </a:lnTo>
                <a:lnTo>
                  <a:pt x="0"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6" name="path"/>
          <p:cNvSpPr/>
          <p:nvPr/>
        </p:nvSpPr>
        <p:spPr>
          <a:xfrm>
            <a:off x="4296145"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7" name="path"/>
          <p:cNvSpPr/>
          <p:nvPr/>
        </p:nvSpPr>
        <p:spPr>
          <a:xfrm>
            <a:off x="750422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8" name="path"/>
          <p:cNvSpPr/>
          <p:nvPr/>
        </p:nvSpPr>
        <p:spPr>
          <a:xfrm>
            <a:off x="750422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89" name="path"/>
          <p:cNvSpPr/>
          <p:nvPr/>
        </p:nvSpPr>
        <p:spPr>
          <a:xfrm>
            <a:off x="4296145"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0" name="path"/>
          <p:cNvSpPr/>
          <p:nvPr/>
        </p:nvSpPr>
        <p:spPr>
          <a:xfrm>
            <a:off x="9108333" y="1394778"/>
            <a:ext cx="99593"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rect"/>
          <p:cNvSpPr/>
          <p:nvPr/>
        </p:nvSpPr>
        <p:spPr>
          <a:xfrm>
            <a:off x="2734901" y="3133864"/>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path"/>
          <p:cNvSpPr/>
          <p:nvPr/>
        </p:nvSpPr>
        <p:spPr>
          <a:xfrm>
            <a:off x="2692178"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3" name="path"/>
          <p:cNvSpPr/>
          <p:nvPr/>
        </p:nvSpPr>
        <p:spPr>
          <a:xfrm>
            <a:off x="2734901" y="2169529"/>
            <a:ext cx="14146" cy="221987"/>
          </a:xfrm>
          <a:custGeom>
            <a:avLst/>
            <a:gdLst/>
            <a:ahLst/>
            <a:cxnLst/>
            <a:rect l="0" t="0" r="0" b="0"/>
            <a:pathLst>
              <a:path w="22" h="349">
                <a:moveTo>
                  <a:pt x="11" y="10"/>
                </a:moveTo>
                <a:lnTo>
                  <a:pt x="11" y="338"/>
                </a:lnTo>
              </a:path>
            </a:pathLst>
          </a:custGeom>
          <a:noFill/>
          <a:ln w="13967" cap="rnd">
            <a:solidFill>
              <a:srgbClr val="4672C4">
                <a:alpha val="100000"/>
              </a:srgbClr>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path"/>
          <p:cNvSpPr/>
          <p:nvPr/>
        </p:nvSpPr>
        <p:spPr>
          <a:xfrm>
            <a:off x="2692178" y="2372489"/>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rect"/>
          <p:cNvSpPr/>
          <p:nvPr/>
        </p:nvSpPr>
        <p:spPr>
          <a:xfrm>
            <a:off x="5942978"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6" name="path"/>
          <p:cNvSpPr/>
          <p:nvPr/>
        </p:nvSpPr>
        <p:spPr>
          <a:xfrm>
            <a:off x="5900255" y="5108450"/>
            <a:ext cx="99593"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7" name="rect"/>
          <p:cNvSpPr/>
          <p:nvPr/>
        </p:nvSpPr>
        <p:spPr>
          <a:xfrm>
            <a:off x="5942978"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path"/>
          <p:cNvSpPr/>
          <p:nvPr/>
        </p:nvSpPr>
        <p:spPr>
          <a:xfrm>
            <a:off x="5900255" y="5791716"/>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path"/>
          <p:cNvSpPr/>
          <p:nvPr/>
        </p:nvSpPr>
        <p:spPr>
          <a:xfrm>
            <a:off x="9108333" y="3055824"/>
            <a:ext cx="99593"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0" name="path"/>
          <p:cNvSpPr/>
          <p:nvPr/>
        </p:nvSpPr>
        <p:spPr>
          <a:xfrm>
            <a:off x="10712303" y="1590155"/>
            <a:ext cx="99591" cy="97068"/>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rect"/>
          <p:cNvSpPr/>
          <p:nvPr/>
        </p:nvSpPr>
        <p:spPr>
          <a:xfrm>
            <a:off x="10755024" y="4905490"/>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path"/>
          <p:cNvSpPr/>
          <p:nvPr/>
        </p:nvSpPr>
        <p:spPr>
          <a:xfrm>
            <a:off x="10712303" y="5108450"/>
            <a:ext cx="99591" cy="97067"/>
          </a:xfrm>
          <a:custGeom>
            <a:avLst/>
            <a:gdLst/>
            <a:ahLst/>
            <a:cxnLst/>
            <a:rect l="0" t="0" r="0" b="0"/>
            <a:pathLst>
              <a:path w="156" h="152">
                <a:moveTo>
                  <a:pt x="156" y="0"/>
                </a:moveTo>
                <a:lnTo>
                  <a:pt x="78" y="152"/>
                </a:lnTo>
                <a:lnTo>
                  <a:pt x="0" y="0"/>
                </a:lnTo>
                <a:lnTo>
                  <a:pt x="156" y="0"/>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3" name="rect"/>
          <p:cNvSpPr/>
          <p:nvPr/>
        </p:nvSpPr>
        <p:spPr>
          <a:xfrm>
            <a:off x="10755024" y="5869757"/>
            <a:ext cx="14146" cy="221987"/>
          </a:xfrm>
          <a:prstGeom prst="rect">
            <a:avLst/>
          </a:pr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4" name="path"/>
          <p:cNvSpPr/>
          <p:nvPr/>
        </p:nvSpPr>
        <p:spPr>
          <a:xfrm>
            <a:off x="10712303" y="5791716"/>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path"/>
          <p:cNvSpPr/>
          <p:nvPr/>
        </p:nvSpPr>
        <p:spPr>
          <a:xfrm>
            <a:off x="10712303" y="3055824"/>
            <a:ext cx="99591" cy="97067"/>
          </a:xfrm>
          <a:custGeom>
            <a:avLst/>
            <a:gdLst/>
            <a:ahLst/>
            <a:cxnLst/>
            <a:rect l="0" t="0" r="0" b="0"/>
            <a:pathLst>
              <a:path w="156" h="152">
                <a:moveTo>
                  <a:pt x="0" y="152"/>
                </a:moveTo>
                <a:lnTo>
                  <a:pt x="78" y="0"/>
                </a:lnTo>
                <a:lnTo>
                  <a:pt x="156" y="152"/>
                </a:lnTo>
                <a:lnTo>
                  <a:pt x="0" y="152"/>
                </a:lnTo>
                <a:close/>
              </a:path>
            </a:pathLst>
          </a:custGeom>
          <a:solidFill>
            <a:srgbClr val="4672C4">
              <a:alpha val="100000"/>
            </a:srgbClr>
          </a:solidFill>
          <a:ln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 name="矩形 4"/>
          <p:cNvSpPr/>
          <p:nvPr/>
        </p:nvSpPr>
        <p:spPr>
          <a:xfrm>
            <a:off x="3682125" y="2304339"/>
            <a:ext cx="1264018" cy="940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lNmI0ZGEwNWNmMmY4MDJmOGRmZTc2NmU0ZmZjNjcifQ=="/>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125</TotalTime>
  <Words>11422</Words>
  <Application>Microsoft Office PowerPoint</Application>
  <PresentationFormat>宽屏</PresentationFormat>
  <Paragraphs>1912</Paragraphs>
  <Slides>157</Slides>
  <Notes>19</Notes>
  <HiddenSlides>0</HiddenSlides>
  <MMClips>0</MMClips>
  <ScaleCrop>false</ScaleCrop>
  <HeadingPairs>
    <vt:vector size="6" baseType="variant">
      <vt:variant>
        <vt:lpstr>已用的字体</vt:lpstr>
      </vt:variant>
      <vt:variant>
        <vt:i4>23</vt:i4>
      </vt:variant>
      <vt:variant>
        <vt:lpstr>主题</vt:lpstr>
      </vt:variant>
      <vt:variant>
        <vt:i4>7</vt:i4>
      </vt:variant>
      <vt:variant>
        <vt:lpstr>幻灯片标题</vt:lpstr>
      </vt:variant>
      <vt:variant>
        <vt:i4>157</vt:i4>
      </vt:variant>
    </vt:vector>
  </HeadingPairs>
  <TitlesOfParts>
    <vt:vector size="187" baseType="lpstr">
      <vt:lpstr>Alibaba PuHuiTi B</vt:lpstr>
      <vt:lpstr>Alibaba PuHuiTi M</vt:lpstr>
      <vt:lpstr>Alibaba PuHuiTi R</vt:lpstr>
      <vt:lpstr>-apple-system</vt:lpstr>
      <vt:lpstr>FZLanTingHei-R-GBK</vt:lpstr>
      <vt:lpstr>Menlo</vt:lpstr>
      <vt:lpstr>MicrosoftYaHei-Bold</vt:lpstr>
      <vt:lpstr>Söhne</vt:lpstr>
      <vt:lpstr>阿里巴巴普惠体</vt:lpstr>
      <vt:lpstr>阿里巴巴普惠体 B</vt:lpstr>
      <vt:lpstr>阿里巴巴普惠体 M</vt:lpstr>
      <vt:lpstr>阿里巴巴普惠体 R</vt:lpstr>
      <vt:lpstr>等线</vt:lpstr>
      <vt:lpstr>仿宋</vt:lpstr>
      <vt:lpstr>黑体</vt:lpstr>
      <vt:lpstr>华文楷体</vt:lpstr>
      <vt:lpstr>微软雅黑</vt:lpstr>
      <vt:lpstr>Arial</vt:lpstr>
      <vt:lpstr>Calibri</vt:lpstr>
      <vt:lpstr>Segoe UI</vt:lpstr>
      <vt:lpstr>Times New Roman</vt:lpstr>
      <vt:lpstr>Verdana</vt:lpstr>
      <vt:lpstr>Wingdings</vt:lpstr>
      <vt:lpstr>封面2</vt:lpstr>
      <vt:lpstr>目录</vt:lpstr>
      <vt:lpstr>学习目标</vt:lpstr>
      <vt:lpstr>章节页版式（一级+二级标题）</vt:lpstr>
      <vt:lpstr>章节页版式（一级标题）</vt:lpstr>
      <vt:lpstr>1_正文设计方案</vt:lpstr>
      <vt:lpstr>5_结束页设计方案</vt:lpstr>
      <vt:lpstr>金融风控</vt:lpstr>
      <vt:lpstr>PowerPoint 演示文稿</vt:lpstr>
      <vt:lpstr>PowerPoint 演示文稿</vt:lpstr>
      <vt:lpstr>信贷&amp;风控介绍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常见信贷产品介绍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风控相关术语介绍</vt:lpstr>
      <vt:lpstr>PowerPoint 演示文稿</vt:lpstr>
      <vt:lpstr>PowerPoint 演示文稿</vt:lpstr>
      <vt:lpstr>PowerPoint 演示文稿</vt:lpstr>
      <vt:lpstr>PowerPoint 演示文稿</vt:lpstr>
      <vt:lpstr>PowerPoint 演示文稿</vt:lpstr>
      <vt:lpstr>风控业务案例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信贷业务介绍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业务数据表介绍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风控报表实战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互联网金融风控体系介绍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风控建模流程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业务规则挖掘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Full Circle</cp:lastModifiedBy>
  <cp:revision>306</cp:revision>
  <dcterms:created xsi:type="dcterms:W3CDTF">2020-03-31T02:23:00Z</dcterms:created>
  <dcterms:modified xsi:type="dcterms:W3CDTF">2023-09-23T02:38:28Z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6E0DE11666284D9CACF87C7D0B812306_12</vt:lpwstr>
  </property>
  <property fmtid="{D5CDD505-2E9C-101B-9397-08002B2CF9AE}" pid="3" name="KSOProductBuildVer">
    <vt:lpwstr>2052-12.1.0.15374</vt:lpwstr>
  </property>
</Properties>
</file>